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sldIdLst>
    <p:sldId id="256" r:id="rId2"/>
    <p:sldId id="257" r:id="rId3"/>
    <p:sldId id="328" r:id="rId4"/>
    <p:sldId id="329" r:id="rId5"/>
    <p:sldId id="420" r:id="rId6"/>
    <p:sldId id="311" r:id="rId7"/>
    <p:sldId id="281" r:id="rId8"/>
    <p:sldId id="262" r:id="rId9"/>
    <p:sldId id="330" r:id="rId10"/>
    <p:sldId id="331" r:id="rId11"/>
    <p:sldId id="477" r:id="rId12"/>
    <p:sldId id="380" r:id="rId13"/>
    <p:sldId id="413" r:id="rId14"/>
    <p:sldId id="476" r:id="rId15"/>
    <p:sldId id="488" r:id="rId16"/>
    <p:sldId id="332" r:id="rId17"/>
    <p:sldId id="421" r:id="rId18"/>
    <p:sldId id="472" r:id="rId19"/>
    <p:sldId id="422" r:id="rId20"/>
    <p:sldId id="473" r:id="rId21"/>
    <p:sldId id="423" r:id="rId22"/>
    <p:sldId id="478" r:id="rId23"/>
    <p:sldId id="274" r:id="rId24"/>
    <p:sldId id="479" r:id="rId25"/>
    <p:sldId id="349" r:id="rId26"/>
    <p:sldId id="350" r:id="rId27"/>
    <p:sldId id="344" r:id="rId28"/>
    <p:sldId id="483" r:id="rId29"/>
    <p:sldId id="470" r:id="rId30"/>
    <p:sldId id="480" r:id="rId31"/>
    <p:sldId id="484" r:id="rId32"/>
    <p:sldId id="485" r:id="rId33"/>
    <p:sldId id="486" r:id="rId34"/>
    <p:sldId id="481" r:id="rId35"/>
    <p:sldId id="490" r:id="rId36"/>
    <p:sldId id="492" r:id="rId37"/>
    <p:sldId id="491" r:id="rId38"/>
    <p:sldId id="482" r:id="rId39"/>
    <p:sldId id="495" r:id="rId40"/>
    <p:sldId id="496" r:id="rId41"/>
    <p:sldId id="487" r:id="rId42"/>
    <p:sldId id="493" r:id="rId43"/>
    <p:sldId id="429" r:id="rId44"/>
    <p:sldId id="424" r:id="rId45"/>
    <p:sldId id="403" r:id="rId46"/>
    <p:sldId id="390" r:id="rId47"/>
    <p:sldId id="374" r:id="rId48"/>
    <p:sldId id="404" r:id="rId49"/>
    <p:sldId id="405" r:id="rId50"/>
    <p:sldId id="401" r:id="rId51"/>
    <p:sldId id="376" r:id="rId52"/>
    <p:sldId id="475" r:id="rId53"/>
    <p:sldId id="342" r:id="rId54"/>
    <p:sldId id="272" r:id="rId55"/>
    <p:sldId id="271" r:id="rId56"/>
    <p:sldId id="361" r:id="rId57"/>
    <p:sldId id="282" r:id="rId58"/>
    <p:sldId id="261" r:id="rId59"/>
    <p:sldId id="312" r:id="rId60"/>
    <p:sldId id="431" r:id="rId61"/>
    <p:sldId id="289" r:id="rId62"/>
    <p:sldId id="503" r:id="rId63"/>
    <p:sldId id="357" r:id="rId64"/>
    <p:sldId id="309" r:id="rId65"/>
    <p:sldId id="278" r:id="rId66"/>
    <p:sldId id="334" r:id="rId67"/>
    <p:sldId id="378" r:id="rId68"/>
    <p:sldId id="432" r:id="rId69"/>
    <p:sldId id="364" r:id="rId70"/>
    <p:sldId id="265" r:id="rId71"/>
    <p:sldId id="266" r:id="rId72"/>
    <p:sldId id="339" r:id="rId73"/>
    <p:sldId id="275" r:id="rId74"/>
    <p:sldId id="267" r:id="rId75"/>
    <p:sldId id="340" r:id="rId76"/>
    <p:sldId id="285" r:id="rId77"/>
    <p:sldId id="286" r:id="rId78"/>
    <p:sldId id="365" r:id="rId79"/>
    <p:sldId id="287" r:id="rId80"/>
    <p:sldId id="268" r:id="rId81"/>
    <p:sldId id="366" r:id="rId82"/>
    <p:sldId id="269" r:id="rId83"/>
    <p:sldId id="270" r:id="rId84"/>
    <p:sldId id="313" r:id="rId85"/>
    <p:sldId id="294" r:id="rId86"/>
    <p:sldId id="291" r:id="rId87"/>
    <p:sldId id="292" r:id="rId88"/>
    <p:sldId id="293" r:id="rId89"/>
    <p:sldId id="295" r:id="rId90"/>
    <p:sldId id="296" r:id="rId91"/>
    <p:sldId id="297" r:id="rId92"/>
    <p:sldId id="303" r:id="rId93"/>
    <p:sldId id="298" r:id="rId94"/>
    <p:sldId id="300" r:id="rId95"/>
    <p:sldId id="299" r:id="rId96"/>
    <p:sldId id="301" r:id="rId97"/>
    <p:sldId id="302" r:id="rId98"/>
    <p:sldId id="305" r:id="rId99"/>
    <p:sldId id="307" r:id="rId100"/>
    <p:sldId id="308" r:id="rId101"/>
    <p:sldId id="310" r:id="rId102"/>
    <p:sldId id="367" r:id="rId103"/>
    <p:sldId id="368" r:id="rId104"/>
    <p:sldId id="319" r:id="rId105"/>
    <p:sldId id="370" r:id="rId106"/>
    <p:sldId id="320" r:id="rId107"/>
    <p:sldId id="371" r:id="rId108"/>
    <p:sldId id="321" r:id="rId109"/>
    <p:sldId id="372" r:id="rId110"/>
    <p:sldId id="322" r:id="rId111"/>
    <p:sldId id="468" r:id="rId112"/>
    <p:sldId id="323" r:id="rId113"/>
    <p:sldId id="474" r:id="rId114"/>
    <p:sldId id="396" r:id="rId115"/>
    <p:sldId id="316" r:id="rId116"/>
    <p:sldId id="318" r:id="rId117"/>
    <p:sldId id="398" r:id="rId118"/>
    <p:sldId id="317" r:id="rId119"/>
    <p:sldId id="383" r:id="rId120"/>
    <p:sldId id="385" r:id="rId121"/>
    <p:sldId id="386" r:id="rId122"/>
    <p:sldId id="387" r:id="rId123"/>
    <p:sldId id="388" r:id="rId124"/>
    <p:sldId id="393" r:id="rId125"/>
    <p:sldId id="501" r:id="rId126"/>
    <p:sldId id="502" r:id="rId127"/>
    <p:sldId id="500" r:id="rId128"/>
    <p:sldId id="324" r:id="rId129"/>
    <p:sldId id="469" r:id="rId130"/>
    <p:sldId id="325" r:id="rId131"/>
    <p:sldId id="326" r:id="rId132"/>
    <p:sldId id="389" r:id="rId133"/>
    <p:sldId id="327" r:id="rId134"/>
    <p:sldId id="382" r:id="rId135"/>
    <p:sldId id="392" r:id="rId136"/>
    <p:sldId id="391" r:id="rId137"/>
    <p:sldId id="498" r:id="rId138"/>
    <p:sldId id="499" r:id="rId139"/>
    <p:sldId id="402" r:id="rId140"/>
    <p:sldId id="379" r:id="rId141"/>
  </p:sldIdLst>
  <p:sldSz cx="12192000" cy="6858000"/>
  <p:notesSz cx="6797675" cy="98742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8" autoAdjust="0"/>
    <p:restoredTop sz="83268" autoAdjust="0"/>
  </p:normalViewPr>
  <p:slideViewPr>
    <p:cSldViewPr snapToGrid="0">
      <p:cViewPr varScale="1">
        <p:scale>
          <a:sx n="78" d="100"/>
          <a:sy n="78" d="100"/>
        </p:scale>
        <p:origin x="54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2"/>
            <a:ext cx="2945659" cy="495428"/>
          </a:xfrm>
          <a:prstGeom prst="rect">
            <a:avLst/>
          </a:prstGeom>
        </p:spPr>
        <p:txBody>
          <a:bodyPr vert="horz" lIns="95251" tIns="47625" rIns="95251" bIns="47625" rtlCol="0"/>
          <a:lstStyle>
            <a:lvl1pPr algn="l">
              <a:defRPr sz="1200"/>
            </a:lvl1pPr>
          </a:lstStyle>
          <a:p>
            <a:endParaRPr lang="de-DE"/>
          </a:p>
        </p:txBody>
      </p:sp>
      <p:sp>
        <p:nvSpPr>
          <p:cNvPr id="3" name="Datumsplatzhalter 2"/>
          <p:cNvSpPr>
            <a:spLocks noGrp="1"/>
          </p:cNvSpPr>
          <p:nvPr>
            <p:ph type="dt" idx="1"/>
          </p:nvPr>
        </p:nvSpPr>
        <p:spPr>
          <a:xfrm>
            <a:off x="3850446" y="2"/>
            <a:ext cx="2945659" cy="495428"/>
          </a:xfrm>
          <a:prstGeom prst="rect">
            <a:avLst/>
          </a:prstGeom>
        </p:spPr>
        <p:txBody>
          <a:bodyPr vert="horz" lIns="95251" tIns="47625" rIns="95251" bIns="47625" rtlCol="0"/>
          <a:lstStyle>
            <a:lvl1pPr algn="r">
              <a:defRPr sz="1200"/>
            </a:lvl1pPr>
          </a:lstStyle>
          <a:p>
            <a:fld id="{D3FE263B-0E4C-4C32-8DA7-B1E2EB6CB5AE}" type="datetimeFigureOut">
              <a:rPr lang="de-DE" smtClean="0"/>
              <a:t>21.03.2026</a:t>
            </a:fld>
            <a:endParaRPr lang="de-DE"/>
          </a:p>
        </p:txBody>
      </p:sp>
      <p:sp>
        <p:nvSpPr>
          <p:cNvPr id="4" name="Folienbildplatzhalter 3"/>
          <p:cNvSpPr>
            <a:spLocks noGrp="1" noRot="1" noChangeAspect="1"/>
          </p:cNvSpPr>
          <p:nvPr>
            <p:ph type="sldImg" idx="2"/>
          </p:nvPr>
        </p:nvSpPr>
        <p:spPr>
          <a:xfrm>
            <a:off x="438150" y="1235075"/>
            <a:ext cx="5922963" cy="3332163"/>
          </a:xfrm>
          <a:prstGeom prst="rect">
            <a:avLst/>
          </a:prstGeom>
          <a:noFill/>
          <a:ln w="12700">
            <a:solidFill>
              <a:prstClr val="black"/>
            </a:solidFill>
          </a:ln>
        </p:spPr>
        <p:txBody>
          <a:bodyPr vert="horz" lIns="95251" tIns="47625" rIns="95251" bIns="47625" rtlCol="0" anchor="ctr"/>
          <a:lstStyle/>
          <a:p>
            <a:endParaRPr lang="de-DE"/>
          </a:p>
        </p:txBody>
      </p:sp>
      <p:sp>
        <p:nvSpPr>
          <p:cNvPr id="5" name="Notizenplatzhalter 4"/>
          <p:cNvSpPr>
            <a:spLocks noGrp="1"/>
          </p:cNvSpPr>
          <p:nvPr>
            <p:ph type="body" sz="quarter" idx="3"/>
          </p:nvPr>
        </p:nvSpPr>
        <p:spPr>
          <a:xfrm>
            <a:off x="679768" y="4751983"/>
            <a:ext cx="5438140" cy="3887986"/>
          </a:xfrm>
          <a:prstGeom prst="rect">
            <a:avLst/>
          </a:prstGeom>
        </p:spPr>
        <p:txBody>
          <a:bodyPr vert="horz" lIns="95251" tIns="47625" rIns="95251" bIns="47625"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3" y="9378828"/>
            <a:ext cx="2945659" cy="495426"/>
          </a:xfrm>
          <a:prstGeom prst="rect">
            <a:avLst/>
          </a:prstGeom>
        </p:spPr>
        <p:txBody>
          <a:bodyPr vert="horz" lIns="95251" tIns="47625" rIns="95251" bIns="47625" rtlCol="0" anchor="b"/>
          <a:lstStyle>
            <a:lvl1pPr algn="l">
              <a:defRPr sz="1200"/>
            </a:lvl1pPr>
          </a:lstStyle>
          <a:p>
            <a:endParaRPr lang="de-DE"/>
          </a:p>
        </p:txBody>
      </p:sp>
      <p:sp>
        <p:nvSpPr>
          <p:cNvPr id="7" name="Foliennummernplatzhalter 6"/>
          <p:cNvSpPr>
            <a:spLocks noGrp="1"/>
          </p:cNvSpPr>
          <p:nvPr>
            <p:ph type="sldNum" sz="quarter" idx="5"/>
          </p:nvPr>
        </p:nvSpPr>
        <p:spPr>
          <a:xfrm>
            <a:off x="3850446" y="9378828"/>
            <a:ext cx="2945659" cy="495426"/>
          </a:xfrm>
          <a:prstGeom prst="rect">
            <a:avLst/>
          </a:prstGeom>
        </p:spPr>
        <p:txBody>
          <a:bodyPr vert="horz" lIns="95251" tIns="47625" rIns="95251" bIns="47625" rtlCol="0" anchor="b"/>
          <a:lstStyle>
            <a:lvl1pPr algn="r">
              <a:defRPr sz="1200"/>
            </a:lvl1pPr>
          </a:lstStyle>
          <a:p>
            <a:fld id="{FA9EE905-0224-4805-A768-4948E7125657}" type="slidenum">
              <a:rPr lang="de-DE" smtClean="0"/>
              <a:t>‹Nr.›</a:t>
            </a:fld>
            <a:endParaRPr lang="de-DE"/>
          </a:p>
        </p:txBody>
      </p:sp>
    </p:spTree>
    <p:extLst>
      <p:ext uri="{BB962C8B-B14F-4D97-AF65-F5344CB8AC3E}">
        <p14:creationId xmlns:p14="http://schemas.microsoft.com/office/powerpoint/2010/main" val="1502526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Zahlen vereinfacht, siehe: World Energy Outlook 2023: 268.</a:t>
            </a:r>
          </a:p>
          <a:p>
            <a:endParaRPr lang="de-DE" dirty="0"/>
          </a:p>
        </p:txBody>
      </p:sp>
      <p:sp>
        <p:nvSpPr>
          <p:cNvPr id="4" name="Foliennummernplatzhalter 3"/>
          <p:cNvSpPr>
            <a:spLocks noGrp="1"/>
          </p:cNvSpPr>
          <p:nvPr>
            <p:ph type="sldNum" sz="quarter" idx="5"/>
          </p:nvPr>
        </p:nvSpPr>
        <p:spPr/>
        <p:txBody>
          <a:bodyPr/>
          <a:lstStyle/>
          <a:p>
            <a:fld id="{759F2EE6-1F0E-41D4-A87B-A5594868AA18}" type="slidenum">
              <a:rPr lang="de-DE" smtClean="0"/>
              <a:t>2</a:t>
            </a:fld>
            <a:endParaRPr lang="de-DE"/>
          </a:p>
        </p:txBody>
      </p:sp>
    </p:spTree>
    <p:extLst>
      <p:ext uri="{BB962C8B-B14F-4D97-AF65-F5344CB8AC3E}">
        <p14:creationId xmlns:p14="http://schemas.microsoft.com/office/powerpoint/2010/main" val="2488635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S. 17: https://www.amprion.net/Dokumente/Netzausbau/Projekte/B%C3%BCrstadt-Maximiliansau/anlage_1___erlaeuterungsbericht_2.pdf</a:t>
            </a:r>
          </a:p>
        </p:txBody>
      </p:sp>
      <p:sp>
        <p:nvSpPr>
          <p:cNvPr id="4" name="Foliennummernplatzhalter 3"/>
          <p:cNvSpPr>
            <a:spLocks noGrp="1"/>
          </p:cNvSpPr>
          <p:nvPr>
            <p:ph type="sldNum" sz="quarter" idx="5"/>
          </p:nvPr>
        </p:nvSpPr>
        <p:spPr/>
        <p:txBody>
          <a:bodyPr/>
          <a:lstStyle/>
          <a:p>
            <a:fld id="{FA9EE905-0224-4805-A768-4948E7125657}" type="slidenum">
              <a:rPr lang="de-DE" smtClean="0"/>
              <a:t>32</a:t>
            </a:fld>
            <a:endParaRPr lang="de-DE"/>
          </a:p>
        </p:txBody>
      </p:sp>
    </p:spTree>
    <p:extLst>
      <p:ext uri="{BB962C8B-B14F-4D97-AF65-F5344CB8AC3E}">
        <p14:creationId xmlns:p14="http://schemas.microsoft.com/office/powerpoint/2010/main" val="4122183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auch: https://www.smard.de/page/home/wiki-article/446/214010/netzebenen</a:t>
            </a:r>
          </a:p>
          <a:p>
            <a:endParaRPr lang="de-DE" dirty="0"/>
          </a:p>
        </p:txBody>
      </p:sp>
      <p:sp>
        <p:nvSpPr>
          <p:cNvPr id="4" name="Foliennummernplatzhalter 3"/>
          <p:cNvSpPr>
            <a:spLocks noGrp="1"/>
          </p:cNvSpPr>
          <p:nvPr>
            <p:ph type="sldNum" sz="quarter" idx="5"/>
          </p:nvPr>
        </p:nvSpPr>
        <p:spPr/>
        <p:txBody>
          <a:bodyPr/>
          <a:lstStyle/>
          <a:p>
            <a:fld id="{FA9EE905-0224-4805-A768-4948E7125657}" type="slidenum">
              <a:rPr lang="de-DE" smtClean="0"/>
              <a:t>33</a:t>
            </a:fld>
            <a:endParaRPr lang="de-DE"/>
          </a:p>
        </p:txBody>
      </p:sp>
    </p:spTree>
    <p:extLst>
      <p:ext uri="{BB962C8B-B14F-4D97-AF65-F5344CB8AC3E}">
        <p14:creationId xmlns:p14="http://schemas.microsoft.com/office/powerpoint/2010/main" val="400242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Kostenschätzungen: https://www.netzentwicklungsplan.de/sites/default/files/2022-12/kostenschaetzungen_nep_2025_1_entwurf.pdf</a:t>
            </a:r>
          </a:p>
          <a:p>
            <a:endParaRPr lang="de-DE" dirty="0"/>
          </a:p>
          <a:p>
            <a:r>
              <a:rPr lang="de-DE" dirty="0"/>
              <a:t>Ausführlich: https://www.ieh.uni-stuttgart.de/dokumente/symposium/2024_03-Jesberger_TransnetBW.pdf</a:t>
            </a:r>
          </a:p>
          <a:p>
            <a:endParaRPr lang="de-DE" dirty="0"/>
          </a:p>
          <a:p>
            <a:r>
              <a:rPr lang="de-DE" dirty="0"/>
              <a:t>Siehe: https://www.bundeswirtschaftsministerium.de/Redaktion/DE/Publikationen/Energie/technologieuebersicht.pdf?__blob=publicationFile&amp;v=1</a:t>
            </a:r>
          </a:p>
          <a:p>
            <a:endParaRPr lang="de-DE" dirty="0"/>
          </a:p>
          <a:p>
            <a:r>
              <a:rPr lang="de-DE" dirty="0"/>
              <a:t>Siehe auch: https://www.smard.de/page/home/wiki-article/446/214010/netzebenen</a:t>
            </a:r>
          </a:p>
          <a:p>
            <a:endParaRPr lang="de-DE" dirty="0"/>
          </a:p>
          <a:p>
            <a:r>
              <a:rPr lang="de-DE" dirty="0"/>
              <a:t>Stand 2004: https://www.clearingstelle-eeg-kwkg.de/sites/default/files/private/active/0/brakelmann_freileitung_kabel_2004.pdf</a:t>
            </a:r>
          </a:p>
        </p:txBody>
      </p:sp>
      <p:sp>
        <p:nvSpPr>
          <p:cNvPr id="4" name="Foliennummernplatzhalter 3"/>
          <p:cNvSpPr>
            <a:spLocks noGrp="1"/>
          </p:cNvSpPr>
          <p:nvPr>
            <p:ph type="sldNum" sz="quarter" idx="5"/>
          </p:nvPr>
        </p:nvSpPr>
        <p:spPr/>
        <p:txBody>
          <a:bodyPr/>
          <a:lstStyle/>
          <a:p>
            <a:fld id="{FA9EE905-0224-4805-A768-4948E7125657}" type="slidenum">
              <a:rPr lang="de-DE" smtClean="0"/>
              <a:t>34</a:t>
            </a:fld>
            <a:endParaRPr lang="de-DE"/>
          </a:p>
        </p:txBody>
      </p:sp>
    </p:spTree>
    <p:extLst>
      <p:ext uri="{BB962C8B-B14F-4D97-AF65-F5344CB8AC3E}">
        <p14:creationId xmlns:p14="http://schemas.microsoft.com/office/powerpoint/2010/main" val="1253975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https://www.netzentwicklungsplan.de/</a:t>
            </a:r>
          </a:p>
          <a:p>
            <a:endParaRPr lang="de-DE" dirty="0"/>
          </a:p>
          <a:p>
            <a:r>
              <a:rPr lang="de-DE" dirty="0"/>
              <a:t>Siehe Netzentwicklungsplan: https://www.netzentwicklungsplan.de/en/projektbibliothek/download/56088/P628%20Netzverst%C3%A4rkung_%20Lubmin%20-%20Iven_West%20-%20Altentreptow_Nord%20-%20Altentreptow_S%C3%BCd%20-%20Gransee%20-%20Malchow.pdf </a:t>
            </a:r>
          </a:p>
          <a:p>
            <a:endParaRPr lang="de-DE" dirty="0"/>
          </a:p>
          <a:p>
            <a:r>
              <a:rPr lang="de-DE" dirty="0"/>
              <a:t>Siehe hier eine Stromnetzkarte für Deutschland: https://www.flosm.org/ </a:t>
            </a:r>
          </a:p>
          <a:p>
            <a:endParaRPr lang="de-DE" dirty="0"/>
          </a:p>
        </p:txBody>
      </p:sp>
      <p:sp>
        <p:nvSpPr>
          <p:cNvPr id="4" name="Foliennummernplatzhalter 3"/>
          <p:cNvSpPr>
            <a:spLocks noGrp="1"/>
          </p:cNvSpPr>
          <p:nvPr>
            <p:ph type="sldNum" sz="quarter" idx="5"/>
          </p:nvPr>
        </p:nvSpPr>
        <p:spPr/>
        <p:txBody>
          <a:bodyPr/>
          <a:lstStyle/>
          <a:p>
            <a:fld id="{FA9EE905-0224-4805-A768-4948E7125657}" type="slidenum">
              <a:rPr lang="de-DE" smtClean="0"/>
              <a:t>35</a:t>
            </a:fld>
            <a:endParaRPr lang="de-DE"/>
          </a:p>
        </p:txBody>
      </p:sp>
    </p:spTree>
    <p:extLst>
      <p:ext uri="{BB962C8B-B14F-4D97-AF65-F5344CB8AC3E}">
        <p14:creationId xmlns:p14="http://schemas.microsoft.com/office/powerpoint/2010/main" val="1093714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https://www.netzentwicklungsplan.de/</a:t>
            </a:r>
          </a:p>
          <a:p>
            <a:endParaRPr lang="de-DE" dirty="0"/>
          </a:p>
          <a:p>
            <a:r>
              <a:rPr lang="de-DE" dirty="0"/>
              <a:t>Siehe: https://www.tennet.eu/de/projekte/suedlink</a:t>
            </a:r>
          </a:p>
          <a:p>
            <a:endParaRPr lang="de-DE" dirty="0"/>
          </a:p>
          <a:p>
            <a:r>
              <a:rPr lang="de-DE" dirty="0"/>
              <a:t>Siehe: https://www.tennet.eu/de/projekte/suedostlink</a:t>
            </a:r>
          </a:p>
        </p:txBody>
      </p:sp>
      <p:sp>
        <p:nvSpPr>
          <p:cNvPr id="4" name="Foliennummernplatzhalter 3"/>
          <p:cNvSpPr>
            <a:spLocks noGrp="1"/>
          </p:cNvSpPr>
          <p:nvPr>
            <p:ph type="sldNum" sz="quarter" idx="5"/>
          </p:nvPr>
        </p:nvSpPr>
        <p:spPr/>
        <p:txBody>
          <a:bodyPr/>
          <a:lstStyle/>
          <a:p>
            <a:fld id="{FA9EE905-0224-4805-A768-4948E7125657}" type="slidenum">
              <a:rPr lang="de-DE" smtClean="0"/>
              <a:t>36</a:t>
            </a:fld>
            <a:endParaRPr lang="de-DE"/>
          </a:p>
        </p:txBody>
      </p:sp>
    </p:spTree>
    <p:extLst>
      <p:ext uri="{BB962C8B-B14F-4D97-AF65-F5344CB8AC3E}">
        <p14:creationId xmlns:p14="http://schemas.microsoft.com/office/powerpoint/2010/main" val="1236147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Baltic Wind Connector, 10.12.2025: https://www.netzentwicklungsplan.de/projektbibliothek/850ac4b2-6a15-4ad0-9733-af128ea79892/3a3076c0-f1c6-48cb-a08d-d61b5500a85b</a:t>
            </a:r>
          </a:p>
          <a:p>
            <a:endParaRPr lang="de-DE" dirty="0"/>
          </a:p>
          <a:p>
            <a:r>
              <a:rPr lang="de-DE" dirty="0"/>
              <a:t>Zitat: „Die vier Übertragungsnetzbetreiber haben am 10.12.2025 den ersten Entwurf zum Netzentwicklungsplan (NEP) 2037/2045 (2025) veröffentlicht. Unsere aktuellen Bedarfsberechnungen führen zu Anpassungen für das künftige bundesweite Gleichstromnetz. In beiden zugrundeliegenden Szenarien erweist sich der </a:t>
            </a:r>
            <a:r>
              <a:rPr lang="de-DE" dirty="0" err="1"/>
              <a:t>SuedWestLink</a:t>
            </a:r>
            <a:r>
              <a:rPr lang="de-DE" dirty="0"/>
              <a:t> (DC42 und DC42plus) als robust. Die Gleichstromvorhaben </a:t>
            </a:r>
            <a:r>
              <a:rPr lang="de-DE" dirty="0" err="1"/>
              <a:t>NordWestLink</a:t>
            </a:r>
            <a:r>
              <a:rPr lang="de-DE" dirty="0"/>
              <a:t> (DC41) und </a:t>
            </a:r>
            <a:r>
              <a:rPr lang="de-DE" dirty="0" err="1"/>
              <a:t>OstWestLink</a:t>
            </a:r>
            <a:r>
              <a:rPr lang="de-DE" dirty="0"/>
              <a:t> (DC40) – und damit auch die für die Vermaschung vorgesehenen Multiterminal Hubs im Kreuzungsbereich der Leitungen – werden im ersten NEP-Entwurf zurückgestellt. </a:t>
            </a:r>
          </a:p>
          <a:p>
            <a:endParaRPr lang="de-DE" dirty="0"/>
          </a:p>
          <a:p>
            <a:r>
              <a:rPr lang="de-DE" dirty="0"/>
              <a:t>An der derzeit bestehenden Rechtslage hat sich durch den NEP-Entwurf nichts geändert. 50Hertz, TenneT und TransnetBW hatten auf der bislang geltenden Rechtsgrundlage eines Erdkabelvorrangs für Gleichstromvorhaben mit den Planungen der neuen Vorhaben </a:t>
            </a:r>
            <a:r>
              <a:rPr lang="de-DE" dirty="0" err="1"/>
              <a:t>SuedWestLink</a:t>
            </a:r>
            <a:r>
              <a:rPr lang="de-DE" dirty="0"/>
              <a:t>, </a:t>
            </a:r>
            <a:r>
              <a:rPr lang="de-DE" dirty="0" err="1"/>
              <a:t>NordWestLink</a:t>
            </a:r>
            <a:r>
              <a:rPr lang="de-DE" dirty="0"/>
              <a:t> und </a:t>
            </a:r>
            <a:r>
              <a:rPr lang="de-DE" dirty="0" err="1"/>
              <a:t>OstWestLink</a:t>
            </a:r>
            <a:r>
              <a:rPr lang="de-DE" dirty="0"/>
              <a:t> begonnen. Die Bundesregierung hat im Koalitionsvertrag ihre Absicht geäußert, die Gesetzeslage an dieser Stelle anzupassen. Die Formulierung weist darauf hin, dass künftig bevorzugt Freileitungen zum Einsatz kommen.</a:t>
            </a:r>
          </a:p>
          <a:p>
            <a:endParaRPr lang="de-DE" dirty="0"/>
          </a:p>
          <a:p>
            <a:r>
              <a:rPr lang="de-DE" dirty="0"/>
              <a:t>Welche Technologie beim </a:t>
            </a:r>
            <a:r>
              <a:rPr lang="de-DE" dirty="0" err="1"/>
              <a:t>SuedWestLink</a:t>
            </a:r>
            <a:r>
              <a:rPr lang="de-DE" dirty="0"/>
              <a:t> Anwendung findet, kann erst dann belastbar eingeschätzt werden, wenn die Regierung den gesetzlichen Rahmen dafür angepasst hat. Dies kann einige Zeit in Anspruch nehmen. Vorerst ruhen alle Projekttätigkeiten, die von der Entscheidung über die Ausführungsvariante abhängen.  </a:t>
            </a:r>
          </a:p>
          <a:p>
            <a:endParaRPr lang="de-DE" dirty="0"/>
          </a:p>
          <a:p>
            <a:r>
              <a:rPr lang="de-DE" dirty="0"/>
              <a:t>Auch für </a:t>
            </a:r>
            <a:r>
              <a:rPr lang="de-DE" dirty="0" err="1"/>
              <a:t>OstWestLink</a:t>
            </a:r>
            <a:r>
              <a:rPr lang="de-DE" dirty="0"/>
              <a:t> und </a:t>
            </a:r>
            <a:r>
              <a:rPr lang="de-DE" dirty="0" err="1"/>
              <a:t>NordWestLink</a:t>
            </a:r>
            <a:r>
              <a:rPr lang="de-DE" dirty="0"/>
              <a:t> ruhen die Projekttätigkeiten. Die Vorhabenträger warten die Bestätigung eines neuen Netzentwicklungsplanes voraussichtlich im Herbst 2026 durch die Bundesnetzagentur und die anschließende Neufassung des Bundesbedarfsplangesetzes ab, um daraus das weitere Vorgehen abzuleiten.“  Siehe zum Stopp der Planungen: https://www.tennet.eu/de/projekte/ostwestlink</a:t>
            </a:r>
          </a:p>
        </p:txBody>
      </p:sp>
      <p:sp>
        <p:nvSpPr>
          <p:cNvPr id="4" name="Foliennummernplatzhalter 3"/>
          <p:cNvSpPr>
            <a:spLocks noGrp="1"/>
          </p:cNvSpPr>
          <p:nvPr>
            <p:ph type="sldNum" sz="quarter" idx="5"/>
          </p:nvPr>
        </p:nvSpPr>
        <p:spPr/>
        <p:txBody>
          <a:bodyPr/>
          <a:lstStyle/>
          <a:p>
            <a:fld id="{FA9EE905-0224-4805-A768-4948E7125657}" type="slidenum">
              <a:rPr lang="de-DE" smtClean="0"/>
              <a:t>37</a:t>
            </a:fld>
            <a:endParaRPr lang="de-DE"/>
          </a:p>
        </p:txBody>
      </p:sp>
    </p:spTree>
    <p:extLst>
      <p:ext uri="{BB962C8B-B14F-4D97-AF65-F5344CB8AC3E}">
        <p14:creationId xmlns:p14="http://schemas.microsoft.com/office/powerpoint/2010/main" val="2116783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hier eine Stromnetzkarte für Deutschland: https://www.flosm.org/ </a:t>
            </a:r>
          </a:p>
          <a:p>
            <a:endParaRPr lang="de-DE" dirty="0"/>
          </a:p>
        </p:txBody>
      </p:sp>
      <p:sp>
        <p:nvSpPr>
          <p:cNvPr id="4" name="Foliennummernplatzhalter 3"/>
          <p:cNvSpPr>
            <a:spLocks noGrp="1"/>
          </p:cNvSpPr>
          <p:nvPr>
            <p:ph type="sldNum" sz="quarter" idx="5"/>
          </p:nvPr>
        </p:nvSpPr>
        <p:spPr/>
        <p:txBody>
          <a:bodyPr/>
          <a:lstStyle/>
          <a:p>
            <a:fld id="{FA9EE905-0224-4805-A768-4948E7125657}" type="slidenum">
              <a:rPr lang="de-DE" smtClean="0"/>
              <a:t>38</a:t>
            </a:fld>
            <a:endParaRPr lang="de-DE"/>
          </a:p>
        </p:txBody>
      </p:sp>
    </p:spTree>
    <p:extLst>
      <p:ext uri="{BB962C8B-B14F-4D97-AF65-F5344CB8AC3E}">
        <p14:creationId xmlns:p14="http://schemas.microsoft.com/office/powerpoint/2010/main" val="3922236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9EE905-0224-4805-A768-4948E7125657}" type="slidenum">
              <a:rPr lang="de-DE" smtClean="0"/>
              <a:t>41</a:t>
            </a:fld>
            <a:endParaRPr lang="de-DE"/>
          </a:p>
        </p:txBody>
      </p:sp>
    </p:spTree>
    <p:extLst>
      <p:ext uri="{BB962C8B-B14F-4D97-AF65-F5344CB8AC3E}">
        <p14:creationId xmlns:p14="http://schemas.microsoft.com/office/powerpoint/2010/main" val="2024879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bisher eingetragene Wasserstoffbedarf der Industrie erscheint nicht realistisch: Leverkusen Chempark H braucht im Jahr 2035 nur 80.000 MWh Wasserstoff, das sind 2400 Tonnen. Ludwigshafen braucht 300.000 MWh, das sind 9000 Tonnen Wasserstoff. Mir erscheinen in diesem Dokument viele Zahlen nicht ganz ausgegoren, dies mag aber auch an Unsicherheiten bei der Umrechnung liegen, weil hier Wasserstoff nicht in Tonnen, sondern in MWh angegeben wird. Siehe: Anlage 4: Langfristprognosen für Wasserstoff sowie methanreduzierende Meldungen der Verteilernetzbetreiber. Siehe: https://www.bundesnetzagentur.de/DE/Fachthemen/ElektrizitaetundGas/NEP/Gas/start.html - Zugegriffen: 30.04.2025. </a:t>
            </a:r>
          </a:p>
          <a:p>
            <a:endParaRPr lang="de-DE" dirty="0"/>
          </a:p>
          <a:p>
            <a:r>
              <a:rPr lang="de-DE" dirty="0"/>
              <a:t>Von Unsicherheiten wird hier gesprochen: S. 21, Genehmigung des </a:t>
            </a:r>
            <a:r>
              <a:rPr lang="de-DE" dirty="0" err="1"/>
              <a:t>Szenariorahmens</a:t>
            </a:r>
            <a:r>
              <a:rPr lang="de-DE" dirty="0"/>
              <a:t> für den Netzentwicklungsplan Strom 2025-2037 / 2045, Bundesnetzagentur April 2025.</a:t>
            </a:r>
          </a:p>
          <a:p>
            <a:endParaRPr lang="de-DE" dirty="0"/>
          </a:p>
          <a:p>
            <a:r>
              <a:rPr lang="de-DE" dirty="0"/>
              <a:t>Siehe detailliert das Vorgehen hier: S. 53-54, Bedarfsermittlung 2025-2037/2045. Genehmigung des </a:t>
            </a:r>
            <a:r>
              <a:rPr lang="de-DE" dirty="0" err="1"/>
              <a:t>Szenariorahmens</a:t>
            </a:r>
            <a:r>
              <a:rPr lang="de-DE" dirty="0"/>
              <a:t> für den Netzentwicklungsplan Strom 2025-2037/2045, Bundesnetzagentur April 2025, siehe: https://www.bundesnetzagentur.de/DE/Fachthemen/ElektrizitaetundGas/NEP/DL_Szenariorahmen/Genehm_SR_2025Strom.pdf?__blob=publicationFile&amp;v=2 – Zugegriffen: 30.04.2025. </a:t>
            </a:r>
          </a:p>
          <a:p>
            <a:endParaRPr lang="de-DE" dirty="0"/>
          </a:p>
          <a:p>
            <a:r>
              <a:rPr lang="de-DE" dirty="0"/>
              <a:t>Dort wo viel Wind weht sollen Elektrolyseure stehen. Teure Stromanschlüsse dort, wo wenig Wind weht. FAZ, 21.11.2024.</a:t>
            </a:r>
          </a:p>
          <a:p>
            <a:endParaRPr lang="de-DE" dirty="0"/>
          </a:p>
          <a:p>
            <a:r>
              <a:rPr lang="de-DE" dirty="0"/>
              <a:t>Netztransparenz: EEG Finanzierungsbedarf 2025, 17,030 Mrd. Euro: https://www.netztransparenz.de/de-de/Erneuerbare-Energien-und-Umlagen/EEG/EEG-Finanzierung/EEG-Finanzierungsbedarf/EEG-Finanzierungsbedarf-2025</a:t>
            </a:r>
          </a:p>
        </p:txBody>
      </p:sp>
      <p:sp>
        <p:nvSpPr>
          <p:cNvPr id="4" name="Foliennummernplatzhalter 3"/>
          <p:cNvSpPr>
            <a:spLocks noGrp="1"/>
          </p:cNvSpPr>
          <p:nvPr>
            <p:ph type="sldNum" sz="quarter" idx="5"/>
          </p:nvPr>
        </p:nvSpPr>
        <p:spPr/>
        <p:txBody>
          <a:bodyPr/>
          <a:lstStyle/>
          <a:p>
            <a:fld id="{FA9EE905-0224-4805-A768-4948E7125657}" type="slidenum">
              <a:rPr lang="de-DE" smtClean="0"/>
              <a:t>44</a:t>
            </a:fld>
            <a:endParaRPr lang="de-DE"/>
          </a:p>
        </p:txBody>
      </p:sp>
    </p:spTree>
    <p:extLst>
      <p:ext uri="{BB962C8B-B14F-4D97-AF65-F5344CB8AC3E}">
        <p14:creationId xmlns:p14="http://schemas.microsoft.com/office/powerpoint/2010/main" val="2742430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meinen Text 00Teil3, S. 95 ff. </a:t>
            </a:r>
          </a:p>
          <a:p>
            <a:endParaRPr lang="de-DE" dirty="0"/>
          </a:p>
          <a:p>
            <a:r>
              <a:rPr lang="de-DE" dirty="0"/>
              <a:t>Siehe zum Strommarkt: https://energiewende.bundeswirtschaftsministerium.de/EWD/Redaktion/Newsletter/2020/06/Meldung/direkt-erklaert.html</a:t>
            </a:r>
          </a:p>
          <a:p>
            <a:endParaRPr lang="de-DE" dirty="0"/>
          </a:p>
          <a:p>
            <a:r>
              <a:rPr lang="de-DE" dirty="0"/>
              <a:t>Viele Infos zum Zustand des Strommarkts: Geladen Batteriepodcast Yes! 78 GW von 500 GW GROSSBATTERIEN genehmigt! XXL-Akkus </a:t>
            </a:r>
            <a:r>
              <a:rPr lang="de-DE" dirty="0" err="1"/>
              <a:t>J.Bammert</a:t>
            </a:r>
            <a:r>
              <a:rPr lang="de-DE" dirty="0"/>
              <a:t>/</a:t>
            </a:r>
            <a:r>
              <a:rPr lang="de-DE" dirty="0" err="1"/>
              <a:t>M.Schmid</a:t>
            </a:r>
            <a:r>
              <a:rPr lang="de-DE" dirty="0"/>
              <a:t> | Geladen Podcast, 14.12.2025: https://www.youtube.com/watch?v=sqWitRTBjYQ</a:t>
            </a:r>
          </a:p>
          <a:p>
            <a:endParaRPr lang="de-DE" dirty="0"/>
          </a:p>
          <a:p>
            <a:r>
              <a:rPr lang="de-DE" dirty="0"/>
              <a:t>Zum Klimageld: https://www.iwkoeln.de/studien/andreas-fischer-ralph-henger-mehrheit-fuer-strompreissenkung.html</a:t>
            </a:r>
          </a:p>
          <a:p>
            <a:endParaRPr lang="de-DE" dirty="0"/>
          </a:p>
        </p:txBody>
      </p:sp>
      <p:sp>
        <p:nvSpPr>
          <p:cNvPr id="4" name="Foliennummernplatzhalter 3"/>
          <p:cNvSpPr>
            <a:spLocks noGrp="1"/>
          </p:cNvSpPr>
          <p:nvPr>
            <p:ph type="sldNum" sz="quarter" idx="5"/>
          </p:nvPr>
        </p:nvSpPr>
        <p:spPr/>
        <p:txBody>
          <a:bodyPr/>
          <a:lstStyle/>
          <a:p>
            <a:fld id="{759F2EE6-1F0E-41D4-A87B-A5594868AA18}" type="slidenum">
              <a:rPr lang="de-DE" smtClean="0"/>
              <a:t>46</a:t>
            </a:fld>
            <a:endParaRPr lang="de-DE"/>
          </a:p>
        </p:txBody>
      </p:sp>
    </p:spTree>
    <p:extLst>
      <p:ext uri="{BB962C8B-B14F-4D97-AF65-F5344CB8AC3E}">
        <p14:creationId xmlns:p14="http://schemas.microsoft.com/office/powerpoint/2010/main" val="144861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1858F-147A-44B2-27CA-1DE66229E2E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4C58C7-2F3C-130B-4384-EE972E24EA9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2BB30FA-E598-0187-530E-3CA97FD27923}"/>
              </a:ext>
            </a:extLst>
          </p:cNvPr>
          <p:cNvSpPr>
            <a:spLocks noGrp="1"/>
          </p:cNvSpPr>
          <p:nvPr>
            <p:ph type="body" idx="1"/>
          </p:nvPr>
        </p:nvSpPr>
        <p:spPr/>
        <p:txBody>
          <a:bodyPr/>
          <a:lstStyle/>
          <a:p>
            <a:r>
              <a:rPr lang="de-DE" dirty="0"/>
              <a:t>Zum Vergleich: Der Endenergieverbrauch, also eingeschlossen Kohle, Erdöl und Erdgas, lag in der BRD 2022 bei 2368 Terawattstunden. Quelle: https://www.umweltbundesamt.de/daten/energie/energieverbrauch-nach-energietraegern-sektoren#allgemeine-entwicklung-und-einflussfaktoren – 30.12.2024.</a:t>
            </a:r>
          </a:p>
          <a:p>
            <a:endParaRPr lang="de-DE" dirty="0"/>
          </a:p>
        </p:txBody>
      </p:sp>
      <p:sp>
        <p:nvSpPr>
          <p:cNvPr id="4" name="Foliennummernplatzhalter 3">
            <a:extLst>
              <a:ext uri="{FF2B5EF4-FFF2-40B4-BE49-F238E27FC236}">
                <a16:creationId xmlns:a16="http://schemas.microsoft.com/office/drawing/2014/main" id="{D5E5805D-283E-09CE-7E6D-39EB32AEFDB4}"/>
              </a:ext>
            </a:extLst>
          </p:cNvPr>
          <p:cNvSpPr>
            <a:spLocks noGrp="1"/>
          </p:cNvSpPr>
          <p:nvPr>
            <p:ph type="sldNum" sz="quarter" idx="5"/>
          </p:nvPr>
        </p:nvSpPr>
        <p:spPr/>
        <p:txBody>
          <a:bodyPr/>
          <a:lstStyle/>
          <a:p>
            <a:fld id="{759F2EE6-1F0E-41D4-A87B-A5594868AA18}" type="slidenum">
              <a:rPr lang="de-DE" smtClean="0"/>
              <a:t>4</a:t>
            </a:fld>
            <a:endParaRPr lang="de-DE"/>
          </a:p>
        </p:txBody>
      </p:sp>
    </p:spTree>
    <p:extLst>
      <p:ext uri="{BB962C8B-B14F-4D97-AF65-F5344CB8AC3E}">
        <p14:creationId xmlns:p14="http://schemas.microsoft.com/office/powerpoint/2010/main" val="2712526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BMWK. Strommarktdesign der Zukunft, 2024: URL: https://www.bundeswirtschaftsministerium.de/Redaktion/DE/Publikationen/Energie/20240801-strommarktdesign-der-zukunft.html</a:t>
            </a:r>
          </a:p>
          <a:p>
            <a:endParaRPr lang="de-DE" dirty="0"/>
          </a:p>
          <a:p>
            <a:r>
              <a:rPr lang="de-DE" dirty="0"/>
              <a:t>Tagesschau. Einigung mit Leerstellen, 14.11.2025: URL: https://www.tagesschau.de/inland/innenpolitik/kraftwerksstrategie-bundesregierung-102.html</a:t>
            </a:r>
          </a:p>
          <a:p>
            <a:endParaRPr lang="de-DE" dirty="0"/>
          </a:p>
          <a:p>
            <a:r>
              <a:rPr lang="de-DE" dirty="0"/>
              <a:t>Nadine Bös, Christian Geinitz. In den Startlöchern für neue Gaskraftwerke. FAZ, 17.01.2026. </a:t>
            </a:r>
          </a:p>
          <a:p>
            <a:endParaRPr lang="de-DE" dirty="0"/>
          </a:p>
          <a:p>
            <a:r>
              <a:rPr lang="de-DE" dirty="0"/>
              <a:t>Siehe: https://www.bdew.de/online-magazin-zweitausend50/gleichgewicht/wasserstoff-so-werden-kraftwerke-h2-ready/ - Zugegriffen: 05.12.2025. </a:t>
            </a:r>
          </a:p>
          <a:p>
            <a:endParaRPr lang="de-DE" dirty="0"/>
          </a:p>
        </p:txBody>
      </p:sp>
      <p:sp>
        <p:nvSpPr>
          <p:cNvPr id="4" name="Foliennummernplatzhalter 3"/>
          <p:cNvSpPr>
            <a:spLocks noGrp="1"/>
          </p:cNvSpPr>
          <p:nvPr>
            <p:ph type="sldNum" sz="quarter" idx="5"/>
          </p:nvPr>
        </p:nvSpPr>
        <p:spPr/>
        <p:txBody>
          <a:bodyPr/>
          <a:lstStyle/>
          <a:p>
            <a:fld id="{759F2EE6-1F0E-41D4-A87B-A5594868AA18}" type="slidenum">
              <a:rPr lang="de-DE" smtClean="0"/>
              <a:t>47</a:t>
            </a:fld>
            <a:endParaRPr lang="de-DE"/>
          </a:p>
        </p:txBody>
      </p:sp>
    </p:spTree>
    <p:extLst>
      <p:ext uri="{BB962C8B-B14F-4D97-AF65-F5344CB8AC3E}">
        <p14:creationId xmlns:p14="http://schemas.microsoft.com/office/powerpoint/2010/main" val="661475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Vorschlag für platzierungsbezogene Förderung der Elektrolyseure: Dort wo viel Wind weht sollen Elektrolyseure stehen. Teure Stromanschlüsse dort, wo wenig Wind weht. FAZ, 21.11.2024.</a:t>
            </a:r>
          </a:p>
          <a:p>
            <a:endParaRPr lang="de-DE" dirty="0"/>
          </a:p>
        </p:txBody>
      </p:sp>
      <p:sp>
        <p:nvSpPr>
          <p:cNvPr id="4" name="Foliennummernplatzhalter 3"/>
          <p:cNvSpPr>
            <a:spLocks noGrp="1"/>
          </p:cNvSpPr>
          <p:nvPr>
            <p:ph type="sldNum" sz="quarter" idx="5"/>
          </p:nvPr>
        </p:nvSpPr>
        <p:spPr/>
        <p:txBody>
          <a:bodyPr/>
          <a:lstStyle/>
          <a:p>
            <a:fld id="{759F2EE6-1F0E-41D4-A87B-A5594868AA18}" type="slidenum">
              <a:rPr lang="de-DE" smtClean="0"/>
              <a:t>48</a:t>
            </a:fld>
            <a:endParaRPr lang="de-DE"/>
          </a:p>
        </p:txBody>
      </p:sp>
    </p:spTree>
    <p:extLst>
      <p:ext uri="{BB962C8B-B14F-4D97-AF65-F5344CB8AC3E}">
        <p14:creationId xmlns:p14="http://schemas.microsoft.com/office/powerpoint/2010/main" val="618486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Infos von </a:t>
            </a:r>
            <a:r>
              <a:rPr lang="de-DE" dirty="0" err="1"/>
              <a:t>Ecostor</a:t>
            </a:r>
            <a:r>
              <a:rPr lang="de-DE" dirty="0"/>
              <a:t> aus: Geladen Batteriepodcast mit Hans Urban von </a:t>
            </a:r>
            <a:r>
              <a:rPr lang="de-DE" dirty="0" err="1"/>
              <a:t>Ecostore</a:t>
            </a:r>
            <a:r>
              <a:rPr lang="de-DE" dirty="0"/>
              <a:t>: Großbatterien an der Strombörse - Hans Urban (</a:t>
            </a:r>
            <a:r>
              <a:rPr lang="de-DE" dirty="0" err="1"/>
              <a:t>Ecostor</a:t>
            </a:r>
            <a:r>
              <a:rPr lang="de-DE" dirty="0"/>
              <a:t>), 09.06.2024: https://www.youtube.com/watch?v=GSv3rN57trs</a:t>
            </a:r>
          </a:p>
          <a:p>
            <a:endParaRPr lang="de-DE" dirty="0"/>
          </a:p>
          <a:p>
            <a:r>
              <a:rPr lang="de-DE" dirty="0"/>
              <a:t>Viele Infos aus: Geladen Batteriepodcast Yes! 78 GW von 500 GW GROSSBATTERIEN genehmigt! XXL-Akkus </a:t>
            </a:r>
            <a:r>
              <a:rPr lang="de-DE" dirty="0" err="1"/>
              <a:t>J.Bammert</a:t>
            </a:r>
            <a:r>
              <a:rPr lang="de-DE" dirty="0"/>
              <a:t>/</a:t>
            </a:r>
            <a:r>
              <a:rPr lang="de-DE" dirty="0" err="1"/>
              <a:t>M.Schmid</a:t>
            </a:r>
            <a:r>
              <a:rPr lang="de-DE" dirty="0"/>
              <a:t> | Geladen Podcast, 14.12.2025: https://www.youtube.com/watch?v=sqWitRTBjYQ</a:t>
            </a:r>
          </a:p>
          <a:p>
            <a:endParaRPr lang="de-DE" dirty="0"/>
          </a:p>
        </p:txBody>
      </p:sp>
      <p:sp>
        <p:nvSpPr>
          <p:cNvPr id="4" name="Foliennummernplatzhalter 3"/>
          <p:cNvSpPr>
            <a:spLocks noGrp="1"/>
          </p:cNvSpPr>
          <p:nvPr>
            <p:ph type="sldNum" sz="quarter" idx="5"/>
          </p:nvPr>
        </p:nvSpPr>
        <p:spPr/>
        <p:txBody>
          <a:bodyPr/>
          <a:lstStyle/>
          <a:p>
            <a:fld id="{759F2EE6-1F0E-41D4-A87B-A5594868AA18}" type="slidenum">
              <a:rPr lang="de-DE" smtClean="0"/>
              <a:t>51</a:t>
            </a:fld>
            <a:endParaRPr lang="de-DE"/>
          </a:p>
        </p:txBody>
      </p:sp>
    </p:spTree>
    <p:extLst>
      <p:ext uri="{BB962C8B-B14F-4D97-AF65-F5344CB8AC3E}">
        <p14:creationId xmlns:p14="http://schemas.microsoft.com/office/powerpoint/2010/main" val="4285268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niedrigere Schätzung der Kosten von wasserstofffähigen Gaskraftwerken findet sich hier: Die Kosten für wasserstofffähige Gaskraftwerke liegen ca. 10 % über denen normaler Gaskraftwerke. Geschätzt wird ein Preis von ungefähr 1.000.000 Euro pro MW Leistung. Bei der Umrüstung z.B. nur 513.000 Euro pro MW Leistung Kosten. Das Gasturbinenkraftwerk Leipheim hat z.B. 270 Mill. Euro gekostet und hat eine Leistung von 300 MW, das wären 900.000 Euro pro MW. Ein 480 MW wasserstofffähiges Gaskraftwerk würde somit vielleicht 480 Mill. Euro kosten (480 * 1.000.000 Euro). Siehe Marie </a:t>
            </a:r>
            <a:r>
              <a:rPr lang="de-DE" dirty="0" err="1"/>
              <a:t>Wettingfeld</a:t>
            </a:r>
            <a:r>
              <a:rPr lang="de-DE" dirty="0"/>
              <a:t> et al. Förderung für Gaskraftwerke: Kosten und Emissionsauswirkungen des Kraftwerkssicherheitsgesetzes 10/2024, Forum Ökologisch Soziale Marktwirtschaft: https://foes.de/publikationen/2024/2024-10_FOES_Kraftwerkssicherheitsgesetz.pdf - Zugegriffen: 04.01.2025.</a:t>
            </a:r>
          </a:p>
        </p:txBody>
      </p:sp>
      <p:sp>
        <p:nvSpPr>
          <p:cNvPr id="4" name="Foliennummernplatzhalter 3"/>
          <p:cNvSpPr>
            <a:spLocks noGrp="1"/>
          </p:cNvSpPr>
          <p:nvPr>
            <p:ph type="sldNum" sz="quarter" idx="5"/>
          </p:nvPr>
        </p:nvSpPr>
        <p:spPr/>
        <p:txBody>
          <a:bodyPr/>
          <a:lstStyle/>
          <a:p>
            <a:fld id="{759F2EE6-1F0E-41D4-A87B-A5594868AA18}" type="slidenum">
              <a:rPr lang="de-DE" smtClean="0"/>
              <a:t>53</a:t>
            </a:fld>
            <a:endParaRPr lang="de-DE"/>
          </a:p>
        </p:txBody>
      </p:sp>
    </p:spTree>
    <p:extLst>
      <p:ext uri="{BB962C8B-B14F-4D97-AF65-F5344CB8AC3E}">
        <p14:creationId xmlns:p14="http://schemas.microsoft.com/office/powerpoint/2010/main" val="874558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zum Bundeshaushalt: https://www.bundeshaushalt.de/DE/Home/home.html</a:t>
            </a:r>
          </a:p>
          <a:p>
            <a:endParaRPr lang="de-DE" dirty="0"/>
          </a:p>
          <a:p>
            <a:r>
              <a:rPr lang="de-DE" dirty="0"/>
              <a:t>Aktuell 2026 zum Zuschuss Netzentgelten und Stromsteuer: https://www.bundesregierung.de/breg-de/aktuelles/niedrigere-netzentgelte-2382396</a:t>
            </a:r>
          </a:p>
        </p:txBody>
      </p:sp>
      <p:sp>
        <p:nvSpPr>
          <p:cNvPr id="4" name="Foliennummernplatzhalter 3"/>
          <p:cNvSpPr>
            <a:spLocks noGrp="1"/>
          </p:cNvSpPr>
          <p:nvPr>
            <p:ph type="sldNum" sz="quarter" idx="5"/>
          </p:nvPr>
        </p:nvSpPr>
        <p:spPr/>
        <p:txBody>
          <a:bodyPr/>
          <a:lstStyle/>
          <a:p>
            <a:fld id="{759F2EE6-1F0E-41D4-A87B-A5594868AA18}" type="slidenum">
              <a:rPr lang="de-DE" smtClean="0"/>
              <a:t>54</a:t>
            </a:fld>
            <a:endParaRPr lang="de-DE"/>
          </a:p>
        </p:txBody>
      </p:sp>
    </p:spTree>
    <p:extLst>
      <p:ext uri="{BB962C8B-B14F-4D97-AF65-F5344CB8AC3E}">
        <p14:creationId xmlns:p14="http://schemas.microsoft.com/office/powerpoint/2010/main" val="1623311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auch die Webseiten: www.energy-charts.info; Umweltbundesamt: https://www.umweltbundesamt.de/themen/klima-energie/erneuerbare-energien/erneuerbare-energien-in-zahlen</a:t>
            </a:r>
          </a:p>
        </p:txBody>
      </p:sp>
      <p:sp>
        <p:nvSpPr>
          <p:cNvPr id="4" name="Foliennummernplatzhalter 3"/>
          <p:cNvSpPr>
            <a:spLocks noGrp="1"/>
          </p:cNvSpPr>
          <p:nvPr>
            <p:ph type="sldNum" sz="quarter" idx="5"/>
          </p:nvPr>
        </p:nvSpPr>
        <p:spPr/>
        <p:txBody>
          <a:bodyPr/>
          <a:lstStyle/>
          <a:p>
            <a:fld id="{759F2EE6-1F0E-41D4-A87B-A5594868AA18}" type="slidenum">
              <a:rPr lang="de-DE" smtClean="0"/>
              <a:t>55</a:t>
            </a:fld>
            <a:endParaRPr lang="de-DE"/>
          </a:p>
        </p:txBody>
      </p:sp>
    </p:spTree>
    <p:extLst>
      <p:ext uri="{BB962C8B-B14F-4D97-AF65-F5344CB8AC3E}">
        <p14:creationId xmlns:p14="http://schemas.microsoft.com/office/powerpoint/2010/main" val="4116470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für diese Studie: Umweltbundesamt. Potenzial der Windenergie an Land, September 2013, siehe: https://www.umweltbundesamt.de/publikationen/potenzial-windenergie-an-land - siehe Direktlink:  https://www.umweltbundesamt.de/sites/default/files/medien/378/publikationen/potenzial_der_windenergie.pdf - Zugegriffen: 19.07.2024. </a:t>
            </a:r>
          </a:p>
        </p:txBody>
      </p:sp>
      <p:sp>
        <p:nvSpPr>
          <p:cNvPr id="4" name="Foliennummernplatzhalter 3"/>
          <p:cNvSpPr>
            <a:spLocks noGrp="1"/>
          </p:cNvSpPr>
          <p:nvPr>
            <p:ph type="sldNum" sz="quarter" idx="5"/>
          </p:nvPr>
        </p:nvSpPr>
        <p:spPr/>
        <p:txBody>
          <a:bodyPr/>
          <a:lstStyle/>
          <a:p>
            <a:fld id="{FA9EE905-0224-4805-A768-4948E7125657}" type="slidenum">
              <a:rPr lang="de-DE" smtClean="0"/>
              <a:t>64</a:t>
            </a:fld>
            <a:endParaRPr lang="de-DE"/>
          </a:p>
        </p:txBody>
      </p:sp>
    </p:spTree>
    <p:extLst>
      <p:ext uri="{BB962C8B-B14F-4D97-AF65-F5344CB8AC3E}">
        <p14:creationId xmlns:p14="http://schemas.microsoft.com/office/powerpoint/2010/main" val="1196461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https://www.wind-energie.de/themen/zahlen-und-fakten/europa/</a:t>
            </a:r>
          </a:p>
        </p:txBody>
      </p:sp>
      <p:sp>
        <p:nvSpPr>
          <p:cNvPr id="4" name="Foliennummernplatzhalter 3"/>
          <p:cNvSpPr>
            <a:spLocks noGrp="1"/>
          </p:cNvSpPr>
          <p:nvPr>
            <p:ph type="sldNum" sz="quarter" idx="5"/>
          </p:nvPr>
        </p:nvSpPr>
        <p:spPr/>
        <p:txBody>
          <a:bodyPr/>
          <a:lstStyle/>
          <a:p>
            <a:fld id="{759F2EE6-1F0E-41D4-A87B-A5594868AA18}" type="slidenum">
              <a:rPr lang="de-DE" smtClean="0"/>
              <a:t>65</a:t>
            </a:fld>
            <a:endParaRPr lang="de-DE"/>
          </a:p>
        </p:txBody>
      </p:sp>
    </p:spTree>
    <p:extLst>
      <p:ext uri="{BB962C8B-B14F-4D97-AF65-F5344CB8AC3E}">
        <p14:creationId xmlns:p14="http://schemas.microsoft.com/office/powerpoint/2010/main" val="1686035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4D69-1854-A5F0-25DE-4A9C8EE9E50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1EA6C9-E8A2-17CA-6154-617394B769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ED7C6C-6B83-5EE5-2F75-BF8163CB8ED1}"/>
              </a:ext>
            </a:extLst>
          </p:cNvPr>
          <p:cNvSpPr>
            <a:spLocks noGrp="1"/>
          </p:cNvSpPr>
          <p:nvPr>
            <p:ph type="body" idx="1"/>
          </p:nvPr>
        </p:nvSpPr>
        <p:spPr/>
        <p:txBody>
          <a:bodyPr/>
          <a:lstStyle/>
          <a:p>
            <a:r>
              <a:rPr lang="de-DE" dirty="0"/>
              <a:t>Siehe: https://www.wind-energie.de/themen/zahlen-und-fakten/europa/</a:t>
            </a:r>
          </a:p>
        </p:txBody>
      </p:sp>
      <p:sp>
        <p:nvSpPr>
          <p:cNvPr id="4" name="Foliennummernplatzhalter 3">
            <a:extLst>
              <a:ext uri="{FF2B5EF4-FFF2-40B4-BE49-F238E27FC236}">
                <a16:creationId xmlns:a16="http://schemas.microsoft.com/office/drawing/2014/main" id="{A886BC28-B0FE-C24A-39E5-6C8A8129715D}"/>
              </a:ext>
            </a:extLst>
          </p:cNvPr>
          <p:cNvSpPr>
            <a:spLocks noGrp="1"/>
          </p:cNvSpPr>
          <p:nvPr>
            <p:ph type="sldNum" sz="quarter" idx="5"/>
          </p:nvPr>
        </p:nvSpPr>
        <p:spPr/>
        <p:txBody>
          <a:bodyPr/>
          <a:lstStyle/>
          <a:p>
            <a:fld id="{759F2EE6-1F0E-41D4-A87B-A5594868AA18}" type="slidenum">
              <a:rPr lang="de-DE" smtClean="0"/>
              <a:t>66</a:t>
            </a:fld>
            <a:endParaRPr lang="de-DE"/>
          </a:p>
        </p:txBody>
      </p:sp>
    </p:spTree>
    <p:extLst>
      <p:ext uri="{BB962C8B-B14F-4D97-AF65-F5344CB8AC3E}">
        <p14:creationId xmlns:p14="http://schemas.microsoft.com/office/powerpoint/2010/main" val="1605093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zu Wasserstoff z.B. den Autor Magnus Schwarz: https://h2-news.de/author/magnus-schwarz/</a:t>
            </a:r>
          </a:p>
        </p:txBody>
      </p:sp>
      <p:sp>
        <p:nvSpPr>
          <p:cNvPr id="4" name="Foliennummernplatzhalter 3"/>
          <p:cNvSpPr>
            <a:spLocks noGrp="1"/>
          </p:cNvSpPr>
          <p:nvPr>
            <p:ph type="sldNum" sz="quarter" idx="5"/>
          </p:nvPr>
        </p:nvSpPr>
        <p:spPr/>
        <p:txBody>
          <a:bodyPr/>
          <a:lstStyle/>
          <a:p>
            <a:fld id="{759F2EE6-1F0E-41D4-A87B-A5594868AA18}" type="slidenum">
              <a:rPr lang="de-DE" smtClean="0"/>
              <a:t>67</a:t>
            </a:fld>
            <a:endParaRPr lang="de-DE"/>
          </a:p>
        </p:txBody>
      </p:sp>
    </p:spTree>
    <p:extLst>
      <p:ext uri="{BB962C8B-B14F-4D97-AF65-F5344CB8AC3E}">
        <p14:creationId xmlns:p14="http://schemas.microsoft.com/office/powerpoint/2010/main" val="267361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Genehmigung des </a:t>
            </a:r>
            <a:r>
              <a:rPr lang="de-DE" dirty="0" err="1"/>
              <a:t>Szenariorahmens</a:t>
            </a:r>
            <a:r>
              <a:rPr lang="de-DE" dirty="0"/>
              <a:t> für den Netzentwicklungsplan Strom 2025-2037 / 2045, Bundesnetzagentur April 2025, gibt es auf S. 47 ebenfalls eine aktuelle Prognosen für den Strombedarf, hier kommt man im höchsten Szenario C 2045 auf 1275,5 TWh Bruttostromverbrauch (vor Netzverlusten) und 1195,1 TWh Nettostromverbrauch, ein Grund für die weniger hohen Zahlen ist, dass der Anfangswert bei mir 549 TWH dort nicht erscheint, es fängt mit Haushalten an 171 TWh, davon Wärmepumpen 82,6, Gewerbe, Handel, Dienstleistungen hat 230,7 TWh Verbrauch, davon Rechenzentren 116,2 TWh, Industrie hat 345,5 TWh Verbrauch (ohne Elektrolyseure offenbar), Verkehr 183 TWh, Elektrolyse 224 TWh, Fernwärme 31,7, davon Elektrokessel 8,1 TWh und Großwärmepumpen 23,6 TWH.</a:t>
            </a:r>
          </a:p>
          <a:p>
            <a:endParaRPr lang="de-DE" dirty="0"/>
          </a:p>
        </p:txBody>
      </p:sp>
      <p:sp>
        <p:nvSpPr>
          <p:cNvPr id="4" name="Foliennummernplatzhalter 3"/>
          <p:cNvSpPr>
            <a:spLocks noGrp="1"/>
          </p:cNvSpPr>
          <p:nvPr>
            <p:ph type="sldNum" sz="quarter" idx="5"/>
          </p:nvPr>
        </p:nvSpPr>
        <p:spPr/>
        <p:txBody>
          <a:bodyPr/>
          <a:lstStyle/>
          <a:p>
            <a:fld id="{FA9EE905-0224-4805-A768-4948E7125657}" type="slidenum">
              <a:rPr lang="de-DE" smtClean="0"/>
              <a:t>5</a:t>
            </a:fld>
            <a:endParaRPr lang="de-DE"/>
          </a:p>
        </p:txBody>
      </p:sp>
    </p:spTree>
    <p:extLst>
      <p:ext uri="{BB962C8B-B14F-4D97-AF65-F5344CB8AC3E}">
        <p14:creationId xmlns:p14="http://schemas.microsoft.com/office/powerpoint/2010/main" val="2747984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die Webseite des Bundeswirtschaftsministeriums: https://www.bundeswirtschaftsministerium.de/Redaktion/DE/Veranstaltungen/2026/20260126-nordsee-gipfel-2026-in-hamburg.html</a:t>
            </a:r>
          </a:p>
          <a:p>
            <a:endParaRPr lang="de-DE" dirty="0"/>
          </a:p>
          <a:p>
            <a:r>
              <a:rPr lang="de-DE" dirty="0"/>
              <a:t>20 GW der Übertragungsnetzbetreiber für die 2030er Jahre: https://www.bundeswirtschaftsministerium.de/Redaktion/EN/Downloads/M-O/nordsee-gipfel-2026/hamburg-declaration-of-energy-ministers.pdf?__blob=publicationFile&amp;v=7</a:t>
            </a:r>
          </a:p>
          <a:p>
            <a:endParaRPr lang="de-DE" dirty="0"/>
          </a:p>
          <a:p>
            <a:r>
              <a:rPr lang="de-DE" dirty="0"/>
              <a:t>Siehe: https://www.bundeswirtschaftsministerium.de/Redaktion/EN/Downloads/M-O/nordsee-gipfel-2026/joint-offshore-wind-investment-pact-for-the-north-seas.pdf?__blob=publicationFile&amp;v=6</a:t>
            </a:r>
          </a:p>
        </p:txBody>
      </p:sp>
      <p:sp>
        <p:nvSpPr>
          <p:cNvPr id="4" name="Foliennummernplatzhalter 3"/>
          <p:cNvSpPr>
            <a:spLocks noGrp="1"/>
          </p:cNvSpPr>
          <p:nvPr>
            <p:ph type="sldNum" sz="quarter" idx="5"/>
          </p:nvPr>
        </p:nvSpPr>
        <p:spPr/>
        <p:txBody>
          <a:bodyPr/>
          <a:lstStyle/>
          <a:p>
            <a:fld id="{759F2EE6-1F0E-41D4-A87B-A5594868AA18}" type="slidenum">
              <a:rPr lang="de-DE" smtClean="0"/>
              <a:t>68</a:t>
            </a:fld>
            <a:endParaRPr lang="de-DE"/>
          </a:p>
        </p:txBody>
      </p:sp>
    </p:spTree>
    <p:extLst>
      <p:ext uri="{BB962C8B-B14F-4D97-AF65-F5344CB8AC3E}">
        <p14:creationId xmlns:p14="http://schemas.microsoft.com/office/powerpoint/2010/main" val="3042687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9F2EE6-1F0E-41D4-A87B-A5594868AA18}" type="slidenum">
              <a:rPr lang="de-DE" smtClean="0"/>
              <a:t>71</a:t>
            </a:fld>
            <a:endParaRPr lang="de-DE"/>
          </a:p>
        </p:txBody>
      </p:sp>
    </p:spTree>
    <p:extLst>
      <p:ext uri="{BB962C8B-B14F-4D97-AF65-F5344CB8AC3E}">
        <p14:creationId xmlns:p14="http://schemas.microsoft.com/office/powerpoint/2010/main" val="2026961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13C2C-F6A6-233C-ABAD-400E70AAAE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3CFAE82-EDF7-CFB9-0D74-E7F6CB5B2DC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455C8C5-2D19-D07D-593B-51DF6B92A36A}"/>
              </a:ext>
            </a:extLst>
          </p:cNvPr>
          <p:cNvSpPr>
            <a:spLocks noGrp="1"/>
          </p:cNvSpPr>
          <p:nvPr>
            <p:ph type="body" idx="1"/>
          </p:nvPr>
        </p:nvSpPr>
        <p:spPr/>
        <p:txBody>
          <a:bodyPr/>
          <a:lstStyle/>
          <a:p>
            <a:r>
              <a:rPr lang="en-US" dirty="0"/>
              <a:t>S. 264, Table A.1a: World Energy Supply. In: IEA. World Energy Outlook, 2023, </a:t>
            </a:r>
            <a:r>
              <a:rPr lang="en-US" dirty="0" err="1"/>
              <a:t>siehe</a:t>
            </a:r>
            <a:r>
              <a:rPr lang="en-US" dirty="0"/>
              <a:t>: https://www.iea.org/reports/world-energy-outlook-2023 - </a:t>
            </a:r>
            <a:r>
              <a:rPr lang="en-US" dirty="0" err="1"/>
              <a:t>Zugegriffen</a:t>
            </a:r>
            <a:r>
              <a:rPr lang="en-US" dirty="0"/>
              <a:t>: 20.11.2023. </a:t>
            </a:r>
          </a:p>
          <a:p>
            <a:endParaRPr lang="en-US" dirty="0"/>
          </a:p>
          <a:p>
            <a:r>
              <a:rPr lang="de-DE" dirty="0"/>
              <a:t>In der nächsten Tabelle in der IEA Publikation wird ein etwas niedrigerer Wert angegeben: der Energieverbrauch (World final </a:t>
            </a:r>
            <a:r>
              <a:rPr lang="de-DE" dirty="0" err="1"/>
              <a:t>energy</a:t>
            </a:r>
            <a:r>
              <a:rPr lang="de-DE" dirty="0"/>
              <a:t> </a:t>
            </a:r>
            <a:r>
              <a:rPr lang="de-DE" dirty="0" err="1"/>
              <a:t>consumption</a:t>
            </a:r>
            <a:r>
              <a:rPr lang="de-DE" dirty="0"/>
              <a:t>) mit 442 </a:t>
            </a:r>
            <a:r>
              <a:rPr lang="de-DE" dirty="0" err="1"/>
              <a:t>Exajoule</a:t>
            </a:r>
            <a:r>
              <a:rPr lang="de-DE" dirty="0"/>
              <a:t>, Zahlen wieder für 2022 von IEA. Rechnet man nun: 277.777 * 442 wären das: 122.777.434 Gigawattstunden bzw. 122.777 Terawattstunden, also etwas weniger. </a:t>
            </a:r>
          </a:p>
          <a:p>
            <a:r>
              <a:rPr lang="de-DE" dirty="0"/>
              <a:t>Davon 48 </a:t>
            </a:r>
            <a:r>
              <a:rPr lang="de-DE" dirty="0" err="1"/>
              <a:t>Exajoule</a:t>
            </a:r>
            <a:r>
              <a:rPr lang="de-DE" dirty="0"/>
              <a:t> für Chemie, 35 </a:t>
            </a:r>
            <a:r>
              <a:rPr lang="de-DE" dirty="0" err="1"/>
              <a:t>Exajoule</a:t>
            </a:r>
            <a:r>
              <a:rPr lang="de-DE" dirty="0"/>
              <a:t> für Stahl, 12 </a:t>
            </a:r>
            <a:r>
              <a:rPr lang="de-DE" dirty="0" err="1"/>
              <a:t>Exajoule</a:t>
            </a:r>
            <a:r>
              <a:rPr lang="de-DE" dirty="0"/>
              <a:t> für Zement und 7 </a:t>
            </a:r>
            <a:r>
              <a:rPr lang="de-DE" dirty="0" err="1"/>
              <a:t>Exajoule</a:t>
            </a:r>
            <a:r>
              <a:rPr lang="de-DE" dirty="0"/>
              <a:t> für Aluminium. Deutlich wird hier auch, dass von den 442 </a:t>
            </a:r>
            <a:r>
              <a:rPr lang="de-DE" dirty="0" err="1"/>
              <a:t>Exajoule</a:t>
            </a:r>
            <a:r>
              <a:rPr lang="de-DE" dirty="0"/>
              <a:t> 89 </a:t>
            </a:r>
            <a:r>
              <a:rPr lang="de-DE" dirty="0" err="1"/>
              <a:t>Exajoule</a:t>
            </a:r>
            <a:r>
              <a:rPr lang="de-DE" dirty="0"/>
              <a:t> als Elektrizität konsumiert wird, aber weiterhin Öl mit 164 </a:t>
            </a:r>
            <a:r>
              <a:rPr lang="de-DE" dirty="0" err="1"/>
              <a:t>Exajoule</a:t>
            </a:r>
            <a:r>
              <a:rPr lang="de-DE" dirty="0"/>
              <a:t> und Erdgas mit 72 </a:t>
            </a:r>
            <a:r>
              <a:rPr lang="de-DE" dirty="0" err="1"/>
              <a:t>Exajoule</a:t>
            </a:r>
            <a:r>
              <a:rPr lang="de-DE" dirty="0"/>
              <a:t> sowie Kohle mit 52 </a:t>
            </a:r>
            <a:r>
              <a:rPr lang="de-DE" dirty="0" err="1"/>
              <a:t>Exajoule</a:t>
            </a:r>
            <a:r>
              <a:rPr lang="de-DE" dirty="0"/>
              <a:t> prägende Energieträger sind. 15 </a:t>
            </a:r>
            <a:r>
              <a:rPr lang="de-DE" dirty="0" err="1"/>
              <a:t>Exajoule</a:t>
            </a:r>
            <a:r>
              <a:rPr lang="de-DE" dirty="0"/>
              <a:t> wird allein zur Erzeugung von Hitze aufgewendet. Die Industrie braucht 167 </a:t>
            </a:r>
            <a:r>
              <a:rPr lang="de-DE" dirty="0" err="1"/>
              <a:t>Exajoule</a:t>
            </a:r>
            <a:r>
              <a:rPr lang="de-DE" dirty="0"/>
              <a:t>, 38 ist Elektrizität, 32 ist Öl, 30 ist Erdgas und 47 ist Kohle. 7 </a:t>
            </a:r>
            <a:r>
              <a:rPr lang="de-DE" dirty="0" err="1"/>
              <a:t>Exajoule</a:t>
            </a:r>
            <a:r>
              <a:rPr lang="de-DE" dirty="0"/>
              <a:t> wird für Hitze aufgewendet. S. 265, Tabelle A.2a, World final </a:t>
            </a:r>
            <a:r>
              <a:rPr lang="de-DE" dirty="0" err="1"/>
              <a:t>energy</a:t>
            </a:r>
            <a:r>
              <a:rPr lang="de-DE" dirty="0"/>
              <a:t> </a:t>
            </a:r>
            <a:r>
              <a:rPr lang="de-DE" dirty="0" err="1"/>
              <a:t>consumption</a:t>
            </a:r>
            <a:r>
              <a:rPr lang="de-DE" dirty="0"/>
              <a:t>. World Energy Supply. In: IEA. World Energy Outlook, 2023.</a:t>
            </a:r>
          </a:p>
          <a:p>
            <a:endParaRPr lang="de-DE" dirty="0"/>
          </a:p>
        </p:txBody>
      </p:sp>
      <p:sp>
        <p:nvSpPr>
          <p:cNvPr id="4" name="Foliennummernplatzhalter 3">
            <a:extLst>
              <a:ext uri="{FF2B5EF4-FFF2-40B4-BE49-F238E27FC236}">
                <a16:creationId xmlns:a16="http://schemas.microsoft.com/office/drawing/2014/main" id="{8A699F55-D3B7-F3C2-91F0-AEAAF1D31DF0}"/>
              </a:ext>
            </a:extLst>
          </p:cNvPr>
          <p:cNvSpPr>
            <a:spLocks noGrp="1"/>
          </p:cNvSpPr>
          <p:nvPr>
            <p:ph type="sldNum" sz="quarter" idx="5"/>
          </p:nvPr>
        </p:nvSpPr>
        <p:spPr/>
        <p:txBody>
          <a:bodyPr/>
          <a:lstStyle/>
          <a:p>
            <a:fld id="{759F2EE6-1F0E-41D4-A87B-A5594868AA18}" type="slidenum">
              <a:rPr lang="de-DE" smtClean="0"/>
              <a:t>72</a:t>
            </a:fld>
            <a:endParaRPr lang="de-DE"/>
          </a:p>
        </p:txBody>
      </p:sp>
    </p:spTree>
    <p:extLst>
      <p:ext uri="{BB962C8B-B14F-4D97-AF65-F5344CB8AC3E}">
        <p14:creationId xmlns:p14="http://schemas.microsoft.com/office/powerpoint/2010/main" val="4064075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 264, Table A.1a: World Energy Supply. In: IEA. World Energy Outlook, 2023, </a:t>
            </a:r>
            <a:r>
              <a:rPr lang="en-US" dirty="0" err="1"/>
              <a:t>siehe</a:t>
            </a:r>
            <a:r>
              <a:rPr lang="en-US" dirty="0"/>
              <a:t>: https://www.iea.org/reports/world-energy-outlook-2023 - </a:t>
            </a:r>
            <a:r>
              <a:rPr lang="en-US" dirty="0" err="1"/>
              <a:t>Zugegriffen</a:t>
            </a:r>
            <a:r>
              <a:rPr lang="en-US" dirty="0"/>
              <a:t>: 20.11.2023. </a:t>
            </a:r>
          </a:p>
          <a:p>
            <a:endParaRPr lang="en-US" dirty="0"/>
          </a:p>
          <a:p>
            <a:r>
              <a:rPr lang="de-DE" dirty="0"/>
              <a:t>In der nächsten Tabelle in der IEA Publikation wird ein etwas niedrigerer Wert angegeben: der Energieverbrauch (World final </a:t>
            </a:r>
            <a:r>
              <a:rPr lang="de-DE" dirty="0" err="1"/>
              <a:t>energy</a:t>
            </a:r>
            <a:r>
              <a:rPr lang="de-DE" dirty="0"/>
              <a:t> </a:t>
            </a:r>
            <a:r>
              <a:rPr lang="de-DE" dirty="0" err="1"/>
              <a:t>consumption</a:t>
            </a:r>
            <a:r>
              <a:rPr lang="de-DE" dirty="0"/>
              <a:t>) mit 442 </a:t>
            </a:r>
            <a:r>
              <a:rPr lang="de-DE" dirty="0" err="1"/>
              <a:t>Exajoule</a:t>
            </a:r>
            <a:r>
              <a:rPr lang="de-DE" dirty="0"/>
              <a:t>, Zahlen wieder für 2022 von IEA. Rechnet man nun: 277.777 * 442 wären das: 122.777.434 Gigawattstunden bzw. 122.777 Terawattstunden, also etwas weniger. </a:t>
            </a:r>
          </a:p>
          <a:p>
            <a:r>
              <a:rPr lang="de-DE" dirty="0"/>
              <a:t>Davon 48 </a:t>
            </a:r>
            <a:r>
              <a:rPr lang="de-DE" dirty="0" err="1"/>
              <a:t>Exajoule</a:t>
            </a:r>
            <a:r>
              <a:rPr lang="de-DE" dirty="0"/>
              <a:t> für Chemie, 35 </a:t>
            </a:r>
            <a:r>
              <a:rPr lang="de-DE" dirty="0" err="1"/>
              <a:t>Exajoule</a:t>
            </a:r>
            <a:r>
              <a:rPr lang="de-DE" dirty="0"/>
              <a:t> für Stahl, 12 </a:t>
            </a:r>
            <a:r>
              <a:rPr lang="de-DE" dirty="0" err="1"/>
              <a:t>Exajoule</a:t>
            </a:r>
            <a:r>
              <a:rPr lang="de-DE" dirty="0"/>
              <a:t> für Zement und 7 </a:t>
            </a:r>
            <a:r>
              <a:rPr lang="de-DE" dirty="0" err="1"/>
              <a:t>Exajoule</a:t>
            </a:r>
            <a:r>
              <a:rPr lang="de-DE" dirty="0"/>
              <a:t> für Aluminium. Deutlich wird hier auch, dass von den 442 </a:t>
            </a:r>
            <a:r>
              <a:rPr lang="de-DE" dirty="0" err="1"/>
              <a:t>Exajoule</a:t>
            </a:r>
            <a:r>
              <a:rPr lang="de-DE" dirty="0"/>
              <a:t> 89 </a:t>
            </a:r>
            <a:r>
              <a:rPr lang="de-DE" dirty="0" err="1"/>
              <a:t>Exajoule</a:t>
            </a:r>
            <a:r>
              <a:rPr lang="de-DE" dirty="0"/>
              <a:t> als Elektrizität konsumiert wird, aber weiterhin Öl mit 164 </a:t>
            </a:r>
            <a:r>
              <a:rPr lang="de-DE" dirty="0" err="1"/>
              <a:t>Exajoule</a:t>
            </a:r>
            <a:r>
              <a:rPr lang="de-DE" dirty="0"/>
              <a:t> und Erdgas mit 72 </a:t>
            </a:r>
            <a:r>
              <a:rPr lang="de-DE" dirty="0" err="1"/>
              <a:t>Exajoule</a:t>
            </a:r>
            <a:r>
              <a:rPr lang="de-DE" dirty="0"/>
              <a:t> sowie Kohle mit 52 </a:t>
            </a:r>
            <a:r>
              <a:rPr lang="de-DE" dirty="0" err="1"/>
              <a:t>Exajoule</a:t>
            </a:r>
            <a:r>
              <a:rPr lang="de-DE" dirty="0"/>
              <a:t> prägende Energieträger sind. 15 </a:t>
            </a:r>
            <a:r>
              <a:rPr lang="de-DE" dirty="0" err="1"/>
              <a:t>Exajoule</a:t>
            </a:r>
            <a:r>
              <a:rPr lang="de-DE" dirty="0"/>
              <a:t> wird allein zur Erzeugung von Hitze aufgewendet. Die Industrie braucht 167 </a:t>
            </a:r>
            <a:r>
              <a:rPr lang="de-DE" dirty="0" err="1"/>
              <a:t>Exajoule</a:t>
            </a:r>
            <a:r>
              <a:rPr lang="de-DE" dirty="0"/>
              <a:t>, 38 ist Elektrizität, 32 ist Öl, 30 ist Erdgas und 47 ist Kohle. 7 </a:t>
            </a:r>
            <a:r>
              <a:rPr lang="de-DE" dirty="0" err="1"/>
              <a:t>Exajoule</a:t>
            </a:r>
            <a:r>
              <a:rPr lang="de-DE" dirty="0"/>
              <a:t> wird für Hitze aufgewendet. S. 265, Tabelle A.2a, World final </a:t>
            </a:r>
            <a:r>
              <a:rPr lang="de-DE" dirty="0" err="1"/>
              <a:t>energy</a:t>
            </a:r>
            <a:r>
              <a:rPr lang="de-DE" dirty="0"/>
              <a:t> </a:t>
            </a:r>
            <a:r>
              <a:rPr lang="de-DE" dirty="0" err="1"/>
              <a:t>consumption</a:t>
            </a:r>
            <a:r>
              <a:rPr lang="de-DE" dirty="0"/>
              <a:t>. World Energy Supply. In: IEA. World Energy Outlook, 2023.</a:t>
            </a:r>
          </a:p>
          <a:p>
            <a:endParaRPr lang="de-DE" dirty="0"/>
          </a:p>
        </p:txBody>
      </p:sp>
      <p:sp>
        <p:nvSpPr>
          <p:cNvPr id="4" name="Foliennummernplatzhalter 3"/>
          <p:cNvSpPr>
            <a:spLocks noGrp="1"/>
          </p:cNvSpPr>
          <p:nvPr>
            <p:ph type="sldNum" sz="quarter" idx="5"/>
          </p:nvPr>
        </p:nvSpPr>
        <p:spPr/>
        <p:txBody>
          <a:bodyPr/>
          <a:lstStyle/>
          <a:p>
            <a:fld id="{759F2EE6-1F0E-41D4-A87B-A5594868AA18}" type="slidenum">
              <a:rPr lang="de-DE" smtClean="0"/>
              <a:t>73</a:t>
            </a:fld>
            <a:endParaRPr lang="de-DE"/>
          </a:p>
        </p:txBody>
      </p:sp>
    </p:spTree>
    <p:extLst>
      <p:ext uri="{BB962C8B-B14F-4D97-AF65-F5344CB8AC3E}">
        <p14:creationId xmlns:p14="http://schemas.microsoft.com/office/powerpoint/2010/main" val="3601434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weitere Studien, die ebenfalls auf weltweiter Ebene von einer Strommenge in dieser Dimension ausgehen, etwa die Mission Possible Studie (2018), die 115.000 Terawattstunden nennt, bei Effizienzgewinnen 86.000 Terawattstunden.  Die Effizienzgewinne beruhen auf Vorschlägen, wie in allen Industriebereichen durch maximal effiziente Produktionsprozesse und Recycling die benötigten Energien verringert werden können, letztlich ein umfassender Umbau in allen Bereichen. Siehe für weitere Verweise meinen Text 00Teil1.</a:t>
            </a:r>
          </a:p>
          <a:p>
            <a:endParaRPr lang="de-DE" dirty="0"/>
          </a:p>
        </p:txBody>
      </p:sp>
      <p:sp>
        <p:nvSpPr>
          <p:cNvPr id="4" name="Foliennummernplatzhalter 3"/>
          <p:cNvSpPr>
            <a:spLocks noGrp="1"/>
          </p:cNvSpPr>
          <p:nvPr>
            <p:ph type="sldNum" sz="quarter" idx="5"/>
          </p:nvPr>
        </p:nvSpPr>
        <p:spPr/>
        <p:txBody>
          <a:bodyPr/>
          <a:lstStyle/>
          <a:p>
            <a:fld id="{759F2EE6-1F0E-41D4-A87B-A5594868AA18}" type="slidenum">
              <a:rPr lang="de-DE" smtClean="0"/>
              <a:t>74</a:t>
            </a:fld>
            <a:endParaRPr lang="de-DE"/>
          </a:p>
        </p:txBody>
      </p:sp>
    </p:spTree>
    <p:extLst>
      <p:ext uri="{BB962C8B-B14F-4D97-AF65-F5344CB8AC3E}">
        <p14:creationId xmlns:p14="http://schemas.microsoft.com/office/powerpoint/2010/main" val="3282420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eaLnBrk="1" fontAlgn="t" latinLnBrk="0" hangingPunct="1"/>
            <a:r>
              <a:rPr lang="de-DE" dirty="0"/>
              <a:t>26: Australien, Austria, </a:t>
            </a:r>
            <a:r>
              <a:rPr lang="de-DE" dirty="0" err="1"/>
              <a:t>Belgium</a:t>
            </a:r>
            <a:r>
              <a:rPr lang="de-DE" dirty="0"/>
              <a:t>, Brazil, Canada, Schweiz, China, Germany, Spain, Frankreich, UK, Indonesien, Indien, Israel</a:t>
            </a:r>
          </a:p>
          <a:p>
            <a:pPr rtl="0" eaLnBrk="1" fontAlgn="t" latinLnBrk="0" hangingPunct="1"/>
            <a:r>
              <a:rPr lang="de-DE" dirty="0"/>
              <a:t>Italien, Japan, South Korea, Mexico, Niederlande, Norwegen, </a:t>
            </a:r>
            <a:r>
              <a:rPr lang="de-DE" dirty="0" err="1"/>
              <a:t>Poland</a:t>
            </a:r>
            <a:r>
              <a:rPr lang="de-DE" dirty="0"/>
              <a:t>, Russland, Saudi Arabien, Schweden, Türkei, USA</a:t>
            </a:r>
          </a:p>
          <a:p>
            <a:endParaRPr lang="de-DE" dirty="0"/>
          </a:p>
        </p:txBody>
      </p:sp>
      <p:sp>
        <p:nvSpPr>
          <p:cNvPr id="4" name="Foliennummernplatzhalter 3"/>
          <p:cNvSpPr>
            <a:spLocks noGrp="1"/>
          </p:cNvSpPr>
          <p:nvPr>
            <p:ph type="sldNum" sz="quarter" idx="5"/>
          </p:nvPr>
        </p:nvSpPr>
        <p:spPr/>
        <p:txBody>
          <a:bodyPr/>
          <a:lstStyle/>
          <a:p>
            <a:fld id="{759F2EE6-1F0E-41D4-A87B-A5594868AA18}" type="slidenum">
              <a:rPr lang="de-DE" smtClean="0"/>
              <a:t>78</a:t>
            </a:fld>
            <a:endParaRPr lang="de-DE"/>
          </a:p>
        </p:txBody>
      </p:sp>
    </p:spTree>
    <p:extLst>
      <p:ext uri="{BB962C8B-B14F-4D97-AF65-F5344CB8AC3E}">
        <p14:creationId xmlns:p14="http://schemas.microsoft.com/office/powerpoint/2010/main" val="3852409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Uniper AM Green Energie: https://www.uniper.energy/news/de/uniper-und-am-green-unterzeichnen-langfristigen-abnahmevertrag-ueber-bis-zu-500000-tonnen-erneuerbares-ammoniak-pro-jahr-aus-indieNe</a:t>
            </a:r>
          </a:p>
          <a:p>
            <a:endParaRPr lang="de-DE" dirty="0"/>
          </a:p>
          <a:p>
            <a:r>
              <a:rPr lang="de-DE" dirty="0"/>
              <a:t>Neom Infos von Air Products: https://www.airproducts.de/energy-transition/neom-green-hydrogen-complex</a:t>
            </a:r>
          </a:p>
        </p:txBody>
      </p:sp>
      <p:sp>
        <p:nvSpPr>
          <p:cNvPr id="4" name="Foliennummernplatzhalter 3"/>
          <p:cNvSpPr>
            <a:spLocks noGrp="1"/>
          </p:cNvSpPr>
          <p:nvPr>
            <p:ph type="sldNum" sz="quarter" idx="5"/>
          </p:nvPr>
        </p:nvSpPr>
        <p:spPr/>
        <p:txBody>
          <a:bodyPr/>
          <a:lstStyle/>
          <a:p>
            <a:fld id="{759F2EE6-1F0E-41D4-A87B-A5594868AA18}" type="slidenum">
              <a:rPr lang="de-DE" smtClean="0"/>
              <a:t>87</a:t>
            </a:fld>
            <a:endParaRPr lang="de-DE"/>
          </a:p>
        </p:txBody>
      </p:sp>
    </p:spTree>
    <p:extLst>
      <p:ext uri="{BB962C8B-B14F-4D97-AF65-F5344CB8AC3E}">
        <p14:creationId xmlns:p14="http://schemas.microsoft.com/office/powerpoint/2010/main" val="1310222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Annahme, dass grüner Wasserstoff zwischen 8 und 10 Euro pro kg kosten wird (dies würde hier mit einem Strompreis zwischen ca. 10 und 15 Cent pro kWh korrespondieren), findet sich aktuell im Interview mit Stefan </a:t>
            </a:r>
            <a:r>
              <a:rPr lang="de-DE" dirty="0" err="1"/>
              <a:t>Dohler</a:t>
            </a:r>
            <a:r>
              <a:rPr lang="de-DE" dirty="0"/>
              <a:t> (EWE Oldenburg und BDEW) und Gunnar </a:t>
            </a:r>
            <a:r>
              <a:rPr lang="de-DE" dirty="0" err="1"/>
              <a:t>Groebler</a:t>
            </a:r>
            <a:r>
              <a:rPr lang="de-DE" dirty="0"/>
              <a:t> (CEO Salzgitter Stahl). ‚Grüner Stahl kommt 2027‘ Interview von Christian Geinitz mit Stefan </a:t>
            </a:r>
            <a:r>
              <a:rPr lang="de-DE" dirty="0" err="1"/>
              <a:t>Dohler</a:t>
            </a:r>
            <a:r>
              <a:rPr lang="de-DE" dirty="0"/>
              <a:t> (EWE und BDEW) und Gunnar </a:t>
            </a:r>
            <a:r>
              <a:rPr lang="de-DE" dirty="0" err="1"/>
              <a:t>Groebler</a:t>
            </a:r>
            <a:r>
              <a:rPr lang="de-DE" dirty="0"/>
              <a:t> (CEO) Salzgitter Stahl. FAZ, 17.10.2025.</a:t>
            </a:r>
          </a:p>
          <a:p>
            <a:endParaRPr lang="de-DE" dirty="0"/>
          </a:p>
          <a:p>
            <a:r>
              <a:rPr lang="de-DE" dirty="0"/>
              <a:t>In diesem Interview wird festgestellt, dass grüner Stahl nur unwesentlich teurer werden wird als grauer Stahl, ebenso wird dort angemahnt, dass die Politik die Preise für grünen Wasserstoff verringern kann, indem die </a:t>
            </a:r>
            <a:r>
              <a:rPr lang="de-DE" dirty="0" err="1"/>
              <a:t>Renewable</a:t>
            </a:r>
            <a:r>
              <a:rPr lang="de-DE" dirty="0"/>
              <a:t> Fuels </a:t>
            </a:r>
            <a:r>
              <a:rPr lang="de-DE" dirty="0" err="1"/>
              <a:t>of</a:t>
            </a:r>
            <a:r>
              <a:rPr lang="de-DE" dirty="0"/>
              <a:t> Non-Biological Origin RFNBO-RED II-Bedingung der </a:t>
            </a:r>
            <a:r>
              <a:rPr lang="de-DE" dirty="0" err="1"/>
              <a:t>Zusätzlichkeit</a:t>
            </a:r>
            <a:r>
              <a:rPr lang="de-DE" dirty="0"/>
              <a:t> rückgängig gemacht würde und es von den Strommarktregeln in Deutschland ermöglicht würde, Strom, der im Norden abgeregelt wird, für die Herstellung von Wasserstoff zu nutzen und wenn Elektrolyseure von Netzentgelten befreit würden, damit könne man den Wasserstoffpreis um 50 % senken, mit den Zahlen in diesem Interview wären dies auf 4 bis 5 Euro pro kg, d.h. 4000 bis 5000 Euro pro Tonne.  Ob dieser Preis so pauschal gilt, ist aber fraglich, denn es müssen viele erneuerbare Energien erst noch aufgebaut werden, um die nötige Gesamtmenge Wasserstoff bereitstellen zu können und diese Kredite müssen zurückgezahlt werden. Man kann dies nicht mit wenigen regulatorischen Änderungen lösen.  </a:t>
            </a:r>
          </a:p>
          <a:p>
            <a:endParaRPr lang="de-DE" dirty="0"/>
          </a:p>
          <a:p>
            <a:r>
              <a:rPr lang="de-DE" dirty="0"/>
              <a:t>Die Annahme von grünem Wasserstoff mit einem Preis von 8 bis 10 Euro pro kg wäre immer noch deutlich mehr als die 0,60 Cent pro kg und 600 Euro pro Tonne, die man erreichen müsste, um Wasserstoff, auch als Rohstoff für die Chemieindustrie, auf ein Preisniveau wie das heute verfügbare Erdgas herunter zu bekommen, siehe die Fußnote 2. Siehe für weitere Berechnungen S. 8, Fußnoten 16-19. Dazu kommt, dass es eben im Chemiebereich um neue Prozessschritte gehen wird, die ebenfalls preissteigernd wirken, sodass der Wasserstoffpreis nicht allein ausschlaggebend ist. </a:t>
            </a:r>
          </a:p>
          <a:p>
            <a:endParaRPr lang="de-DE" dirty="0"/>
          </a:p>
          <a:p>
            <a:r>
              <a:rPr lang="de-DE" dirty="0"/>
              <a:t>Am Rande: Die Anforderung der </a:t>
            </a:r>
            <a:r>
              <a:rPr lang="de-DE" dirty="0" err="1"/>
              <a:t>Zusätzlichkeit</a:t>
            </a:r>
            <a:r>
              <a:rPr lang="de-DE" dirty="0"/>
              <a:t> besagt, dass u.a. nur 3 Jahre zuvor gebaute erneuerbare Energieanlagen zur Wasserstoffproduktion genutzt werden dürfen (und vielleicht gibt es sogar noch die Vorgabe, dass diese Anlagen dann nur für die Wasserstoffproduktion gebaut werden dürfen, d.h. der Strom darf anderweitig gar nicht angeboten werden), jedenfalls könnte man diese Anforderung schnell und problemlos wieder streichen, siehe die folgende EU-Verordnung. </a:t>
            </a:r>
          </a:p>
        </p:txBody>
      </p:sp>
      <p:sp>
        <p:nvSpPr>
          <p:cNvPr id="4" name="Foliennummernplatzhalter 3"/>
          <p:cNvSpPr>
            <a:spLocks noGrp="1"/>
          </p:cNvSpPr>
          <p:nvPr>
            <p:ph type="sldNum" sz="quarter" idx="5"/>
          </p:nvPr>
        </p:nvSpPr>
        <p:spPr/>
        <p:txBody>
          <a:bodyPr/>
          <a:lstStyle/>
          <a:p>
            <a:fld id="{759F2EE6-1F0E-41D4-A87B-A5594868AA18}" type="slidenum">
              <a:rPr lang="de-DE" smtClean="0"/>
              <a:t>89</a:t>
            </a:fld>
            <a:endParaRPr lang="de-DE"/>
          </a:p>
        </p:txBody>
      </p:sp>
    </p:spTree>
    <p:extLst>
      <p:ext uri="{BB962C8B-B14F-4D97-AF65-F5344CB8AC3E}">
        <p14:creationId xmlns:p14="http://schemas.microsoft.com/office/powerpoint/2010/main" val="1228156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„Aktuell laufen die Planungs- und Umsetzungsschritte folgendermaßen ab: Die Projektentwickler bzw. Betreiber erteilen den Auftrag an den Hersteller von Windenergieanlagen erst nach Erhalt der Genehmigung und des Zuschlags im Ausschreibungsverfahren. Erst im Anschluss ordern die Anlagenhersteller die benötigten Komponenten bei ihren Zulieferern. Windenergieanlagen werden somit stets nur nach Auftrag gefertigt. Ein Vorhalten einzelner Komponenten oder gar ganzer Anlagen ist aus Sicht der meisten Stakeholder aus der Anlagenfertigung nicht machbar. Der Grund hierfür ist, dass Windenergieanlagen stets typenspezifisch beauftragt und gefertigt werden, da die Genehmigungen auch für eine bestimmte Typenklasse erfolgen.“ S. 36, siehe DENA </a:t>
            </a:r>
            <a:r>
              <a:rPr lang="de-DE" dirty="0" err="1"/>
              <a:t>StiPE</a:t>
            </a:r>
            <a:r>
              <a:rPr lang="de-DE" dirty="0"/>
              <a:t> Bericht 2022: Dena. Entwurf einer industriepolitischen Strategie für erneuerbare Energien und Stromnetze, Stand: 12/2022. Siehe: https://www.bmwk.de/Redaktion/DE/Publikationen/Energie/stakeholderdialog-industrielle-produktionskapazitaten-fur-die-energiewende.html - Zugegriffen: 02.06.2025. </a:t>
            </a:r>
          </a:p>
        </p:txBody>
      </p:sp>
      <p:sp>
        <p:nvSpPr>
          <p:cNvPr id="4" name="Foliennummernplatzhalter 3"/>
          <p:cNvSpPr>
            <a:spLocks noGrp="1"/>
          </p:cNvSpPr>
          <p:nvPr>
            <p:ph type="sldNum" sz="quarter" idx="5"/>
          </p:nvPr>
        </p:nvSpPr>
        <p:spPr/>
        <p:txBody>
          <a:bodyPr/>
          <a:lstStyle/>
          <a:p>
            <a:fld id="{759F2EE6-1F0E-41D4-A87B-A5594868AA18}" type="slidenum">
              <a:rPr lang="de-DE" smtClean="0"/>
              <a:t>92</a:t>
            </a:fld>
            <a:endParaRPr lang="de-DE"/>
          </a:p>
        </p:txBody>
      </p:sp>
    </p:spTree>
    <p:extLst>
      <p:ext uri="{BB962C8B-B14F-4D97-AF65-F5344CB8AC3E}">
        <p14:creationId xmlns:p14="http://schemas.microsoft.com/office/powerpoint/2010/main" val="443595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Siehe: https://www.focus.de/finanzen/news/hohe-stromkosten-stoppen-arcelormittals-gruene-stahlprojekte-in-deutschland_524fa086-2f49-44c3-a960-3006d2bce6f8.html - Zugegriffen: 23.06.2025. </a:t>
            </a:r>
            <a:r>
              <a:rPr lang="de-DE" dirty="0" err="1"/>
              <a:t>Acelor</a:t>
            </a:r>
            <a:r>
              <a:rPr lang="de-DE" dirty="0"/>
              <a:t> Mittal verfügt in Bremen über zwei Hochöfen, die mit Kokskohle betrieben werden, einer davon ist gerade erneuert worden. Siehe: https://germany.arcelormittal.com/Standorte/Bremen-Flachstahl/ - Zugegriffen: 23.06.2025.</a:t>
            </a:r>
          </a:p>
        </p:txBody>
      </p:sp>
      <p:sp>
        <p:nvSpPr>
          <p:cNvPr id="4" name="Foliennummernplatzhalter 3"/>
          <p:cNvSpPr>
            <a:spLocks noGrp="1"/>
          </p:cNvSpPr>
          <p:nvPr>
            <p:ph type="sldNum" sz="quarter" idx="5"/>
          </p:nvPr>
        </p:nvSpPr>
        <p:spPr/>
        <p:txBody>
          <a:bodyPr/>
          <a:lstStyle/>
          <a:p>
            <a:fld id="{759F2EE6-1F0E-41D4-A87B-A5594868AA18}" type="slidenum">
              <a:rPr lang="de-DE" smtClean="0"/>
              <a:t>98</a:t>
            </a:fld>
            <a:endParaRPr lang="de-DE"/>
          </a:p>
        </p:txBody>
      </p:sp>
    </p:spTree>
    <p:extLst>
      <p:ext uri="{BB962C8B-B14F-4D97-AF65-F5344CB8AC3E}">
        <p14:creationId xmlns:p14="http://schemas.microsoft.com/office/powerpoint/2010/main" val="2162265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Quellen: Infos aus dem Internet, z.B. Wikipedia Werder </a:t>
            </a:r>
            <a:r>
              <a:rPr lang="de-DE" dirty="0" err="1"/>
              <a:t>Kessin</a:t>
            </a:r>
            <a:r>
              <a:rPr lang="de-DE" dirty="0"/>
              <a:t>: https://de.wikipedia.org/wiki/Windpark_Werder/Kessin</a:t>
            </a:r>
          </a:p>
        </p:txBody>
      </p:sp>
      <p:sp>
        <p:nvSpPr>
          <p:cNvPr id="4" name="Foliennummernplatzhalter 3"/>
          <p:cNvSpPr>
            <a:spLocks noGrp="1"/>
          </p:cNvSpPr>
          <p:nvPr>
            <p:ph type="sldNum" sz="quarter" idx="5"/>
          </p:nvPr>
        </p:nvSpPr>
        <p:spPr/>
        <p:txBody>
          <a:bodyPr/>
          <a:lstStyle/>
          <a:p>
            <a:fld id="{759F2EE6-1F0E-41D4-A87B-A5594868AA18}" type="slidenum">
              <a:rPr lang="de-DE" smtClean="0"/>
              <a:t>7</a:t>
            </a:fld>
            <a:endParaRPr lang="de-DE"/>
          </a:p>
        </p:txBody>
      </p:sp>
    </p:spTree>
    <p:extLst>
      <p:ext uri="{BB962C8B-B14F-4D97-AF65-F5344CB8AC3E}">
        <p14:creationId xmlns:p14="http://schemas.microsoft.com/office/powerpoint/2010/main" val="3933338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Chemieindustrie scheint derzeit so verunsichert zu sein, dass sie nicht einmal, wie DOW in seinem Jahresbericht 2023, richtig mit erneuerbaren Energien rechnen kann. DOW will anhand eines Sparprogramms, welches in den USA beschlossen wurde, nun Mitte 2025 über die Schließung eines Steamcrackers in Böhlen und einer weiteren Anlage in Schkopau entscheiden, als Grund werden zu hohe Energiepreise und Strompreise und unsicherere gesetzliche Rahmenbedingungen berichtet , in </a:t>
            </a:r>
            <a:r>
              <a:rPr lang="de-DE" dirty="0" err="1"/>
              <a:t>Terneuzen</a:t>
            </a:r>
            <a:r>
              <a:rPr lang="de-DE" dirty="0"/>
              <a:t> wurde ein Steamcracker von DOW vorerst stillgelegt.  Nun hat die Leipziger Zeitung am 9. Juli 2025 berichtet, dass die Entscheidung gefallen ist, dass die großen Anlagen stillgelegt werden sollen.  Die Firma LyondellBasell will zwei Steamcracker in Wesseling und weitere Werke in Europa verkaufen, hat allerding einen Käufer, und will parallel einen Steamcracker in Saudi-Arabien aufbauen. Man will gar nicht wissen, was mit der großen Recyclinganlage MoReTec-1 von LyondellBasell in Wesseling werden wird.  </a:t>
            </a:r>
          </a:p>
          <a:p>
            <a:r>
              <a:rPr lang="de-DE" dirty="0"/>
              <a:t>Das ist schon ein anderes Klima als früher, als der Verband der europäischen chemischen Industrie CEFIC  in einer solchen Situation einfach ein paar Antidumpingzölle für z.B. Ethylen und Propylen beantragt und damit europaweit die Preisniveaus angehoben hat und die Chemieproduktion danach profitabel weitergelaufen ist. Ich saß nicht bei CEFIC Treffen dabei, aber ich weiß von meiner Arbeit über die WTO wie oft die Chemieindustrie in den achtziger Jahren Antidumpingzölle in dieser Art und Weise genutzt hat. </a:t>
            </a:r>
          </a:p>
          <a:p>
            <a:r>
              <a:rPr lang="de-DE" dirty="0"/>
              <a:t>BASF, der größte Chemiekonzern der Welt, will sich offenbar erst ab 2030 ernsthaft einem Umbau widmen. BASF informierte die Öffentlichkeit im November 2024 darüber, dass es vorerst nicht mehr in die Energiewende investieren will.  Für BASF war 2024 ein gutes Jahr: 2024 lag der Gewinn vor Zinsen, Steuern und Abschreibungen auf einem Niveau von 8 Mrd. Euro, die Gewinne danach lagen bei 1,3 Mrd. Euro (im Jahr davor 0,2 Mrd. Euro), es wurden Dividenden von 2,25 Euro ausgezahlt, insgesamt 2 Mrd. Euro, bei 17,0 Mill. Tonnen CO2 Ausstoß.  Im Jahr zuvor waren Sparprogramme durchgeführt worden.  Im Geschäftsbericht der BASF 2024, Punkt E 1 Klimawandel, wird dargelegt, dass von 2025 bis 2028 600 Mill. Euro pro Jahr für die Bekämpfung des Klimawandels eingeplant sind und dass damit gerechnet wird, dass erst nach 2030 größere Investitionen in einen klimaneutralen Umbau anfallen werden.  Die Chemieindustrie scheint derzeit nicht einmal bereit zu sein, richtige Informationen der Bundesnetzagentur zu liefern, wie viel Elektrolyseure sie für ihren Bedarf braucht. Dies ist jedenfalls mein Eindruck anhand der Konsolidierten Elektrolyseurliste der Bundesnetzagentur in der die Elektrolyseure eingetragen werden sollten.  Die Chemieindustrie arbeitet also nach ihrem eigenen Tempo an der Energiewende und beachtet die Politik gar nicht, dieses Verhalten trägt auch zu den derzeitigen Legitimationsproblemen der Politik bei.</a:t>
            </a:r>
          </a:p>
          <a:p>
            <a:endParaRPr lang="de-DE" dirty="0"/>
          </a:p>
        </p:txBody>
      </p:sp>
      <p:sp>
        <p:nvSpPr>
          <p:cNvPr id="4" name="Foliennummernplatzhalter 3"/>
          <p:cNvSpPr>
            <a:spLocks noGrp="1"/>
          </p:cNvSpPr>
          <p:nvPr>
            <p:ph type="sldNum" sz="quarter" idx="5"/>
          </p:nvPr>
        </p:nvSpPr>
        <p:spPr/>
        <p:txBody>
          <a:bodyPr/>
          <a:lstStyle/>
          <a:p>
            <a:fld id="{759F2EE6-1F0E-41D4-A87B-A5594868AA18}" type="slidenum">
              <a:rPr lang="de-DE" smtClean="0"/>
              <a:t>99</a:t>
            </a:fld>
            <a:endParaRPr lang="de-DE"/>
          </a:p>
        </p:txBody>
      </p:sp>
    </p:spTree>
    <p:extLst>
      <p:ext uri="{BB962C8B-B14F-4D97-AF65-F5344CB8AC3E}">
        <p14:creationId xmlns:p14="http://schemas.microsoft.com/office/powerpoint/2010/main" val="279109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Siehe : https://www.bundesnetzagentur.de/DE/Fachthemen/ElektrizitaetundGas/NEP/Strom/start.html - Zugegriffen: 25.05.2025. </a:t>
            </a:r>
          </a:p>
        </p:txBody>
      </p:sp>
      <p:sp>
        <p:nvSpPr>
          <p:cNvPr id="4" name="Foliennummernplatzhalter 3"/>
          <p:cNvSpPr>
            <a:spLocks noGrp="1"/>
          </p:cNvSpPr>
          <p:nvPr>
            <p:ph type="sldNum" sz="quarter" idx="5"/>
          </p:nvPr>
        </p:nvSpPr>
        <p:spPr/>
        <p:txBody>
          <a:bodyPr/>
          <a:lstStyle/>
          <a:p>
            <a:fld id="{759F2EE6-1F0E-41D4-A87B-A5594868AA18}" type="slidenum">
              <a:rPr lang="de-DE" smtClean="0"/>
              <a:t>112</a:t>
            </a:fld>
            <a:endParaRPr lang="de-DE"/>
          </a:p>
        </p:txBody>
      </p:sp>
    </p:spTree>
    <p:extLst>
      <p:ext uri="{BB962C8B-B14F-4D97-AF65-F5344CB8AC3E}">
        <p14:creationId xmlns:p14="http://schemas.microsoft.com/office/powerpoint/2010/main" val="1588316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Siehe auch 50.000 Tonnen Ammoniak fasst die BW Liberty: https://www.wasserstoff-leitprojekte.de/lw_resource/datapool/systemfiles/elements/files/1cb98c77-9799-11f0-bbd1-fa163ebab5e5/live/document/Transportschiffe_fu%CC%88r_den_Transport_nachhaltiger_Energietra%CC%88ger.pdf </a:t>
            </a:r>
          </a:p>
        </p:txBody>
      </p:sp>
      <p:sp>
        <p:nvSpPr>
          <p:cNvPr id="4" name="Foliennummernplatzhalter 3"/>
          <p:cNvSpPr>
            <a:spLocks noGrp="1"/>
          </p:cNvSpPr>
          <p:nvPr>
            <p:ph type="sldNum" sz="quarter" idx="5"/>
          </p:nvPr>
        </p:nvSpPr>
        <p:spPr/>
        <p:txBody>
          <a:bodyPr/>
          <a:lstStyle/>
          <a:p>
            <a:fld id="{FA9EE905-0224-4805-A768-4948E7125657}" type="slidenum">
              <a:rPr lang="de-DE" smtClean="0"/>
              <a:t>117</a:t>
            </a:fld>
            <a:endParaRPr lang="de-DE"/>
          </a:p>
        </p:txBody>
      </p:sp>
    </p:spTree>
    <p:extLst>
      <p:ext uri="{BB962C8B-B14F-4D97-AF65-F5344CB8AC3E}">
        <p14:creationId xmlns:p14="http://schemas.microsoft.com/office/powerpoint/2010/main" val="117355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Infos über landwirtschaftlich genutztes Land: https://www.umweltbundesamt.de/umweltatlas/umwelt-landwirtschaft/einfuehrung/landwirtschaft-in-deutschland/wie-wird-die-landwirtschaftliche-flaeche-in</a:t>
            </a:r>
          </a:p>
        </p:txBody>
      </p:sp>
      <p:sp>
        <p:nvSpPr>
          <p:cNvPr id="4" name="Foliennummernplatzhalter 3"/>
          <p:cNvSpPr>
            <a:spLocks noGrp="1"/>
          </p:cNvSpPr>
          <p:nvPr>
            <p:ph type="sldNum" sz="quarter" idx="5"/>
          </p:nvPr>
        </p:nvSpPr>
        <p:spPr/>
        <p:txBody>
          <a:bodyPr/>
          <a:lstStyle/>
          <a:p>
            <a:fld id="{759F2EE6-1F0E-41D4-A87B-A5594868AA18}" type="slidenum">
              <a:rPr lang="de-DE" smtClean="0"/>
              <a:t>12</a:t>
            </a:fld>
            <a:endParaRPr lang="de-DE"/>
          </a:p>
        </p:txBody>
      </p:sp>
    </p:spTree>
    <p:extLst>
      <p:ext uri="{BB962C8B-B14F-4D97-AF65-F5344CB8AC3E}">
        <p14:creationId xmlns:p14="http://schemas.microsoft.com/office/powerpoint/2010/main" val="1267828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Uniper AM Green Ammonia: https://www.uniper.energy/news/de/uniper-und-am-green-unterzeichnen-langfristigen-abnahmevertrag-ueber-bis-zu-500000-tonnen-erneuerbares-ammoniak-pro-jahr-aus-indien</a:t>
            </a:r>
          </a:p>
          <a:p>
            <a:endParaRPr lang="de-DE" dirty="0"/>
          </a:p>
          <a:p>
            <a:r>
              <a:rPr lang="de-DE" dirty="0"/>
              <a:t>Siehe Wikipedia zum Solarpark </a:t>
            </a:r>
            <a:r>
              <a:rPr lang="de-DE" dirty="0" err="1"/>
              <a:t>Bhadla</a:t>
            </a:r>
            <a:r>
              <a:rPr lang="de-DE" dirty="0"/>
              <a:t>: https://de.wikipedia.org/wiki/Solarpark_Bhadla</a:t>
            </a:r>
          </a:p>
          <a:p>
            <a:endParaRPr lang="de-DE" dirty="0"/>
          </a:p>
          <a:p>
            <a:r>
              <a:rPr lang="de-DE" dirty="0"/>
              <a:t>Siehe: NDR Deutsche Milliardenförderung für grünen Wasserstoff aus Dänemark, 27.01.2026, in: https://www.ndr.de/nachrichten/schleswig-holstein/deutsche-milliardenfoerderung-fuer-gruenen-wasserstoff-aus-daenemark,wasserstoff-214.html - Zugegriffen: 31.01.2026. </a:t>
            </a:r>
          </a:p>
          <a:p>
            <a:endParaRPr lang="de-DE" dirty="0"/>
          </a:p>
          <a:p>
            <a:r>
              <a:rPr lang="de-DE" dirty="0"/>
              <a:t>Siehe Handelsblatt, 2.2.2026: https://www.handelsblatt.com/politik/deutschland/klimaneutralitaet-wie-saudi-arabien-deutschlands-wasserstoff-plaene-retten-koennte-01/100195522.html</a:t>
            </a:r>
          </a:p>
          <a:p>
            <a:endParaRPr lang="de-DE" dirty="0"/>
          </a:p>
          <a:p>
            <a:r>
              <a:rPr lang="de-DE" dirty="0"/>
              <a:t>Focus Online, 02.02.2026: https://www.focus.de/earth/jetzt-sollen-araber-und-suedamerikaner-den-eu-traum-vom-verbrenner-retten_ab7f0a67-ce16-4208-9204-401f66e0c02e.html</a:t>
            </a:r>
          </a:p>
        </p:txBody>
      </p:sp>
      <p:sp>
        <p:nvSpPr>
          <p:cNvPr id="4" name="Foliennummernplatzhalter 3"/>
          <p:cNvSpPr>
            <a:spLocks noGrp="1"/>
          </p:cNvSpPr>
          <p:nvPr>
            <p:ph type="sldNum" sz="quarter" idx="5"/>
          </p:nvPr>
        </p:nvSpPr>
        <p:spPr/>
        <p:txBody>
          <a:bodyPr/>
          <a:lstStyle/>
          <a:p>
            <a:fld id="{759F2EE6-1F0E-41D4-A87B-A5594868AA18}" type="slidenum">
              <a:rPr lang="de-DE" smtClean="0"/>
              <a:t>13</a:t>
            </a:fld>
            <a:endParaRPr lang="de-DE"/>
          </a:p>
        </p:txBody>
      </p:sp>
    </p:spTree>
    <p:extLst>
      <p:ext uri="{BB962C8B-B14F-4D97-AF65-F5344CB8AC3E}">
        <p14:creationId xmlns:p14="http://schemas.microsoft.com/office/powerpoint/2010/main" val="175089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deutsche maximal gemessene Last betrug 2018 78 GW bzw. 78.000 MW. Wenn 1 Mill. Elektrofahrzeuge an einem 11 kW Ladepunkt gleichzeitig laden würden, ergäbe dies eine 11.000 MW bzw. 11 GW Gesamtlast, lt. eines Berichts der Monopolkommission. Info aus, S. 18: Wettbewerb mit neuer Energie. 7. </a:t>
            </a:r>
            <a:r>
              <a:rPr lang="de-DE" dirty="0" err="1"/>
              <a:t>Sektorgutachten</a:t>
            </a:r>
            <a:r>
              <a:rPr lang="de-DE" dirty="0"/>
              <a:t> Energie. </a:t>
            </a:r>
            <a:r>
              <a:rPr lang="de-DE" dirty="0" err="1"/>
              <a:t>Sektorgutachten</a:t>
            </a:r>
            <a:r>
              <a:rPr lang="de-DE" dirty="0"/>
              <a:t> der Monopolkommission gemäß § 62 EnWG, 2019. Siehe: https://www.monopolkommission.de/images/PDF/SG/7sg_energie_volltext.pdf - Zugegriffen: 17.07.2024. </a:t>
            </a:r>
          </a:p>
        </p:txBody>
      </p:sp>
      <p:sp>
        <p:nvSpPr>
          <p:cNvPr id="4" name="Foliennummernplatzhalter 3"/>
          <p:cNvSpPr>
            <a:spLocks noGrp="1"/>
          </p:cNvSpPr>
          <p:nvPr>
            <p:ph type="sldNum" sz="quarter" idx="5"/>
          </p:nvPr>
        </p:nvSpPr>
        <p:spPr/>
        <p:txBody>
          <a:bodyPr/>
          <a:lstStyle/>
          <a:p>
            <a:fld id="{FA9EE905-0224-4805-A768-4948E7125657}" type="slidenum">
              <a:rPr lang="de-DE" smtClean="0"/>
              <a:t>23</a:t>
            </a:fld>
            <a:endParaRPr lang="de-DE"/>
          </a:p>
        </p:txBody>
      </p:sp>
    </p:spTree>
    <p:extLst>
      <p:ext uri="{BB962C8B-B14F-4D97-AF65-F5344CB8AC3E}">
        <p14:creationId xmlns:p14="http://schemas.microsoft.com/office/powerpoint/2010/main" val="166454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Also wäre die Kernkraftnutzung jedenfalls nicht ganz unvernünftig, aber die Uranvorräte sind begrenzt. Das OECD </a:t>
            </a:r>
            <a:r>
              <a:rPr lang="de-DE" dirty="0" err="1"/>
              <a:t>Red</a:t>
            </a:r>
            <a:r>
              <a:rPr lang="de-DE" dirty="0"/>
              <a:t> Book (2023), Infoquelle für weltweite Uranvorräte, gibt 7.917.500 Tonnen (</a:t>
            </a:r>
            <a:r>
              <a:rPr lang="de-DE" dirty="0" err="1"/>
              <a:t>identified</a:t>
            </a:r>
            <a:r>
              <a:rPr lang="de-DE" dirty="0"/>
              <a:t> </a:t>
            </a:r>
            <a:r>
              <a:rPr lang="de-DE" dirty="0" err="1"/>
              <a:t>recoverable</a:t>
            </a:r>
            <a:r>
              <a:rPr lang="de-DE" dirty="0"/>
              <a:t> </a:t>
            </a:r>
            <a:r>
              <a:rPr lang="de-DE" dirty="0" err="1"/>
              <a:t>resources</a:t>
            </a:r>
            <a:r>
              <a:rPr lang="de-DE" dirty="0"/>
              <a:t>) und 10.671.800 Tonnen (in situ </a:t>
            </a:r>
            <a:r>
              <a:rPr lang="de-DE" dirty="0" err="1"/>
              <a:t>resources</a:t>
            </a:r>
            <a:r>
              <a:rPr lang="de-DE" dirty="0"/>
              <a:t>) an.  Derzeit beträgt die jährliche, weltweite Produktion: 48.332 Tonnen (2021). ChatGPT gibt an, dass ein Kernkraftwerk mit 1000 MW Leistung, also der Tendenz nach 1 Kraftwerksblock, ca. 25 Tonnen angereichertes Uran pro Jahr verbraucht. Für 1 Tonnen angereichertes Uran braucht man 5 bis 7 Tonnen Natururan.  Weltweit gibt es derzeit 410 Reaktoren , 57 sind im Bau, siehe Power </a:t>
            </a:r>
            <a:r>
              <a:rPr lang="de-DE" dirty="0" err="1"/>
              <a:t>Reactor</a:t>
            </a:r>
            <a:r>
              <a:rPr lang="de-DE" dirty="0"/>
              <a:t> Information System (PRIS).  Diese 410 Reaktoren verbrauchen 25 Tonnen Uran pro Jahr, dafür braucht man die 5 fache Mengen Natururan, also 125 Tonnen pro Jahr. 410 * 125 Tonnen = 51.250 Tonnen. Das ist mehr als die jährliche Produktion von Uran von 48.332 Tonnen. Auf dieser Basis gerechnet: bei einem Verbrauch von 48.332 Tonnen und 10.671.800 Reserven reicht dies immerhin für 208,2 Jahre. China hat derzeit einen Stromverbrauch von 7.500 Terawattstunden, siehe die Tabelle gleich unten, verteilt auf / 8,7 TWh, die Leistung eines Atomkraftwerksblocks, bedeutet, dass man 862 Atomkraftwerksblocks braucht, wenn man China ganz mit Atomkraftwerken versorgen wollte. Dies würde China dann verbrauchen: 862 * 125 Tonnen = 107.750 Tonnen … Dieser jährliche Verbrauch von 107.1750 Tonnen gegen die weltweiten Vorräte gerechnet zeigen die Grenze auf: nur für China gerechnet würden sie noch 99 Jahre reichen, für weltweit alle Atomkraftwerke gerechnet: 410 + 862 = 1272 * 125 Tonnen = 159.000 Gerechnet mit den weltweiten Reserven von 10.671.800 Tonnen / durch 159.000 sind dies nur noch 67,11 Jahre … kurz: man kann Atomkraft weiter nutzen, für die nächsten ca. 200 Jahre, aber Uran ist endlich. Auch bei der Atomkraft gilt wie bei der Fusionsenergie: Atomenergie ist keine Magie, die alles auf einmal regelt, mit Atomkraft erzeugt man Strom, mit Strom kann man viel machen, aber man braucht trotzdem auch wieder die Energiewende Technologien, Elektrolyse und Wasserstoff für Stahl und Chemie, u.a. für E-Fuels und auch bei den Zementwerken müsste man das CO2 noch an der Punktquelle auffangen. </a:t>
            </a:r>
          </a:p>
        </p:txBody>
      </p:sp>
      <p:sp>
        <p:nvSpPr>
          <p:cNvPr id="4" name="Foliennummernplatzhalter 3"/>
          <p:cNvSpPr>
            <a:spLocks noGrp="1"/>
          </p:cNvSpPr>
          <p:nvPr>
            <p:ph type="sldNum" sz="quarter" idx="5"/>
          </p:nvPr>
        </p:nvSpPr>
        <p:spPr/>
        <p:txBody>
          <a:bodyPr/>
          <a:lstStyle/>
          <a:p>
            <a:fld id="{759F2EE6-1F0E-41D4-A87B-A5594868AA18}" type="slidenum">
              <a:rPr lang="de-DE" smtClean="0"/>
              <a:t>27</a:t>
            </a:fld>
            <a:endParaRPr lang="de-DE"/>
          </a:p>
        </p:txBody>
      </p:sp>
    </p:spTree>
    <p:extLst>
      <p:ext uri="{BB962C8B-B14F-4D97-AF65-F5344CB8AC3E}">
        <p14:creationId xmlns:p14="http://schemas.microsoft.com/office/powerpoint/2010/main" val="2763760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9EE905-0224-4805-A768-4948E7125657}" type="slidenum">
              <a:rPr lang="de-DE" smtClean="0"/>
              <a:t>31</a:t>
            </a:fld>
            <a:endParaRPr lang="de-DE"/>
          </a:p>
        </p:txBody>
      </p:sp>
    </p:spTree>
    <p:extLst>
      <p:ext uri="{BB962C8B-B14F-4D97-AF65-F5344CB8AC3E}">
        <p14:creationId xmlns:p14="http://schemas.microsoft.com/office/powerpoint/2010/main" val="3680751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8E319-8441-A6EF-6621-A4FE60D047B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0E0AF5E-5466-D0F5-4BEB-8FB30AEC72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F9FA14C-D1E1-D85D-ABE1-4CD2E8289E01}"/>
              </a:ext>
            </a:extLst>
          </p:cNvPr>
          <p:cNvSpPr>
            <a:spLocks noGrp="1"/>
          </p:cNvSpPr>
          <p:nvPr>
            <p:ph type="dt" sz="half" idx="10"/>
          </p:nvPr>
        </p:nvSpPr>
        <p:spPr/>
        <p:txBody>
          <a:bodyPr/>
          <a:lstStyle/>
          <a:p>
            <a:fld id="{F078F50F-0380-436D-9128-A5B42B9BB2FE}" type="datetimeFigureOut">
              <a:rPr lang="de-DE" smtClean="0"/>
              <a:t>21.03.2026</a:t>
            </a:fld>
            <a:endParaRPr lang="de-DE"/>
          </a:p>
        </p:txBody>
      </p:sp>
      <p:sp>
        <p:nvSpPr>
          <p:cNvPr id="5" name="Fußzeilenplatzhalter 4">
            <a:extLst>
              <a:ext uri="{FF2B5EF4-FFF2-40B4-BE49-F238E27FC236}">
                <a16:creationId xmlns:a16="http://schemas.microsoft.com/office/drawing/2014/main" id="{643081FB-8B5C-02E6-44D8-C04CC23994E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458A43-0D67-3E57-EEFC-F90E270105CE}"/>
              </a:ext>
            </a:extLst>
          </p:cNvPr>
          <p:cNvSpPr>
            <a:spLocks noGrp="1"/>
          </p:cNvSpPr>
          <p:nvPr>
            <p:ph type="sldNum" sz="quarter" idx="12"/>
          </p:nvPr>
        </p:nvSpPr>
        <p:spPr/>
        <p:txBody>
          <a:bodyPr/>
          <a:lstStyle/>
          <a:p>
            <a:fld id="{131F2140-6B53-4808-AF43-4D4AC8A8AB51}" type="slidenum">
              <a:rPr lang="de-DE" smtClean="0"/>
              <a:t>‹Nr.›</a:t>
            </a:fld>
            <a:endParaRPr lang="de-DE"/>
          </a:p>
        </p:txBody>
      </p:sp>
    </p:spTree>
    <p:extLst>
      <p:ext uri="{BB962C8B-B14F-4D97-AF65-F5344CB8AC3E}">
        <p14:creationId xmlns:p14="http://schemas.microsoft.com/office/powerpoint/2010/main" val="413742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A0878-32E8-0562-6989-98DE890A9D3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C82EE8F-0DDB-77B1-B6F5-E82AE85E7FF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12476A3-B0E7-89FF-6E56-39183DDA4961}"/>
              </a:ext>
            </a:extLst>
          </p:cNvPr>
          <p:cNvSpPr>
            <a:spLocks noGrp="1"/>
          </p:cNvSpPr>
          <p:nvPr>
            <p:ph type="dt" sz="half" idx="10"/>
          </p:nvPr>
        </p:nvSpPr>
        <p:spPr/>
        <p:txBody>
          <a:bodyPr/>
          <a:lstStyle/>
          <a:p>
            <a:fld id="{F078F50F-0380-436D-9128-A5B42B9BB2FE}" type="datetimeFigureOut">
              <a:rPr lang="de-DE" smtClean="0"/>
              <a:t>21.03.2026</a:t>
            </a:fld>
            <a:endParaRPr lang="de-DE"/>
          </a:p>
        </p:txBody>
      </p:sp>
      <p:sp>
        <p:nvSpPr>
          <p:cNvPr id="5" name="Fußzeilenplatzhalter 4">
            <a:extLst>
              <a:ext uri="{FF2B5EF4-FFF2-40B4-BE49-F238E27FC236}">
                <a16:creationId xmlns:a16="http://schemas.microsoft.com/office/drawing/2014/main" id="{1A9BF495-6875-23A2-59D7-A8D49E43E55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9C77A73-38EE-9DF9-C769-2674088E29B7}"/>
              </a:ext>
            </a:extLst>
          </p:cNvPr>
          <p:cNvSpPr>
            <a:spLocks noGrp="1"/>
          </p:cNvSpPr>
          <p:nvPr>
            <p:ph type="sldNum" sz="quarter" idx="12"/>
          </p:nvPr>
        </p:nvSpPr>
        <p:spPr/>
        <p:txBody>
          <a:bodyPr/>
          <a:lstStyle/>
          <a:p>
            <a:fld id="{131F2140-6B53-4808-AF43-4D4AC8A8AB51}" type="slidenum">
              <a:rPr lang="de-DE" smtClean="0"/>
              <a:t>‹Nr.›</a:t>
            </a:fld>
            <a:endParaRPr lang="de-DE"/>
          </a:p>
        </p:txBody>
      </p:sp>
    </p:spTree>
    <p:extLst>
      <p:ext uri="{BB962C8B-B14F-4D97-AF65-F5344CB8AC3E}">
        <p14:creationId xmlns:p14="http://schemas.microsoft.com/office/powerpoint/2010/main" val="2506222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AA5EF9C-645C-45C4-7085-EDFE56CE85A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705F738-EDE7-4578-4265-663F830DACF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63F5D97-52D5-C988-B945-8239795BB566}"/>
              </a:ext>
            </a:extLst>
          </p:cNvPr>
          <p:cNvSpPr>
            <a:spLocks noGrp="1"/>
          </p:cNvSpPr>
          <p:nvPr>
            <p:ph type="dt" sz="half" idx="10"/>
          </p:nvPr>
        </p:nvSpPr>
        <p:spPr/>
        <p:txBody>
          <a:bodyPr/>
          <a:lstStyle/>
          <a:p>
            <a:fld id="{F078F50F-0380-436D-9128-A5B42B9BB2FE}" type="datetimeFigureOut">
              <a:rPr lang="de-DE" smtClean="0"/>
              <a:t>21.03.2026</a:t>
            </a:fld>
            <a:endParaRPr lang="de-DE"/>
          </a:p>
        </p:txBody>
      </p:sp>
      <p:sp>
        <p:nvSpPr>
          <p:cNvPr id="5" name="Fußzeilenplatzhalter 4">
            <a:extLst>
              <a:ext uri="{FF2B5EF4-FFF2-40B4-BE49-F238E27FC236}">
                <a16:creationId xmlns:a16="http://schemas.microsoft.com/office/drawing/2014/main" id="{A02B8FAA-15DF-55FB-A9D1-AF611BD7D9F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E8E14D8-8C55-B447-EB85-7EC135C01644}"/>
              </a:ext>
            </a:extLst>
          </p:cNvPr>
          <p:cNvSpPr>
            <a:spLocks noGrp="1"/>
          </p:cNvSpPr>
          <p:nvPr>
            <p:ph type="sldNum" sz="quarter" idx="12"/>
          </p:nvPr>
        </p:nvSpPr>
        <p:spPr/>
        <p:txBody>
          <a:bodyPr/>
          <a:lstStyle/>
          <a:p>
            <a:fld id="{131F2140-6B53-4808-AF43-4D4AC8A8AB51}" type="slidenum">
              <a:rPr lang="de-DE" smtClean="0"/>
              <a:t>‹Nr.›</a:t>
            </a:fld>
            <a:endParaRPr lang="de-DE"/>
          </a:p>
        </p:txBody>
      </p:sp>
    </p:spTree>
    <p:extLst>
      <p:ext uri="{BB962C8B-B14F-4D97-AF65-F5344CB8AC3E}">
        <p14:creationId xmlns:p14="http://schemas.microsoft.com/office/powerpoint/2010/main" val="873593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7D235D-324F-084F-E3B3-7312EC14FF9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CB41482-A297-0439-AC97-988B972F318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528C803-95CB-271D-FC6F-68B6B6F8181F}"/>
              </a:ext>
            </a:extLst>
          </p:cNvPr>
          <p:cNvSpPr>
            <a:spLocks noGrp="1"/>
          </p:cNvSpPr>
          <p:nvPr>
            <p:ph type="dt" sz="half" idx="10"/>
          </p:nvPr>
        </p:nvSpPr>
        <p:spPr/>
        <p:txBody>
          <a:bodyPr/>
          <a:lstStyle/>
          <a:p>
            <a:fld id="{F078F50F-0380-436D-9128-A5B42B9BB2FE}" type="datetimeFigureOut">
              <a:rPr lang="de-DE" smtClean="0"/>
              <a:t>21.03.2026</a:t>
            </a:fld>
            <a:endParaRPr lang="de-DE"/>
          </a:p>
        </p:txBody>
      </p:sp>
      <p:sp>
        <p:nvSpPr>
          <p:cNvPr id="5" name="Fußzeilenplatzhalter 4">
            <a:extLst>
              <a:ext uri="{FF2B5EF4-FFF2-40B4-BE49-F238E27FC236}">
                <a16:creationId xmlns:a16="http://schemas.microsoft.com/office/drawing/2014/main" id="{F8FD4CAD-21D8-76B7-7E11-D2A5195C0C4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9DD4BE6-6E7D-B376-9834-5673FFD18853}"/>
              </a:ext>
            </a:extLst>
          </p:cNvPr>
          <p:cNvSpPr>
            <a:spLocks noGrp="1"/>
          </p:cNvSpPr>
          <p:nvPr>
            <p:ph type="sldNum" sz="quarter" idx="12"/>
          </p:nvPr>
        </p:nvSpPr>
        <p:spPr/>
        <p:txBody>
          <a:bodyPr/>
          <a:lstStyle/>
          <a:p>
            <a:fld id="{131F2140-6B53-4808-AF43-4D4AC8A8AB51}" type="slidenum">
              <a:rPr lang="de-DE" smtClean="0"/>
              <a:t>‹Nr.›</a:t>
            </a:fld>
            <a:endParaRPr lang="de-DE"/>
          </a:p>
        </p:txBody>
      </p:sp>
    </p:spTree>
    <p:extLst>
      <p:ext uri="{BB962C8B-B14F-4D97-AF65-F5344CB8AC3E}">
        <p14:creationId xmlns:p14="http://schemas.microsoft.com/office/powerpoint/2010/main" val="360380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ACA3A-05CD-501F-385E-3FA30F04947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E6972F3-07AB-409B-AD73-58554A24F2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7839889-28EF-CE36-D89B-0BE027451E92}"/>
              </a:ext>
            </a:extLst>
          </p:cNvPr>
          <p:cNvSpPr>
            <a:spLocks noGrp="1"/>
          </p:cNvSpPr>
          <p:nvPr>
            <p:ph type="dt" sz="half" idx="10"/>
          </p:nvPr>
        </p:nvSpPr>
        <p:spPr/>
        <p:txBody>
          <a:bodyPr/>
          <a:lstStyle/>
          <a:p>
            <a:fld id="{F078F50F-0380-436D-9128-A5B42B9BB2FE}" type="datetimeFigureOut">
              <a:rPr lang="de-DE" smtClean="0"/>
              <a:t>21.03.2026</a:t>
            </a:fld>
            <a:endParaRPr lang="de-DE"/>
          </a:p>
        </p:txBody>
      </p:sp>
      <p:sp>
        <p:nvSpPr>
          <p:cNvPr id="5" name="Fußzeilenplatzhalter 4">
            <a:extLst>
              <a:ext uri="{FF2B5EF4-FFF2-40B4-BE49-F238E27FC236}">
                <a16:creationId xmlns:a16="http://schemas.microsoft.com/office/drawing/2014/main" id="{8A22EBA7-D411-8922-3D95-D084BE8528B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A9282B8-4DDF-6D11-CE30-899C53E7A293}"/>
              </a:ext>
            </a:extLst>
          </p:cNvPr>
          <p:cNvSpPr>
            <a:spLocks noGrp="1"/>
          </p:cNvSpPr>
          <p:nvPr>
            <p:ph type="sldNum" sz="quarter" idx="12"/>
          </p:nvPr>
        </p:nvSpPr>
        <p:spPr/>
        <p:txBody>
          <a:bodyPr/>
          <a:lstStyle/>
          <a:p>
            <a:fld id="{131F2140-6B53-4808-AF43-4D4AC8A8AB51}" type="slidenum">
              <a:rPr lang="de-DE" smtClean="0"/>
              <a:t>‹Nr.›</a:t>
            </a:fld>
            <a:endParaRPr lang="de-DE"/>
          </a:p>
        </p:txBody>
      </p:sp>
    </p:spTree>
    <p:extLst>
      <p:ext uri="{BB962C8B-B14F-4D97-AF65-F5344CB8AC3E}">
        <p14:creationId xmlns:p14="http://schemas.microsoft.com/office/powerpoint/2010/main" val="300054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87F7A-2797-EB68-A191-1E2C5B60C63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110A246-6B7C-54CA-84F4-70D70F640D3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BDC11C1-CFA4-C40D-D458-12AA76CC60E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1F7A4AC-32DA-5BE0-65E6-17BD05E0293E}"/>
              </a:ext>
            </a:extLst>
          </p:cNvPr>
          <p:cNvSpPr>
            <a:spLocks noGrp="1"/>
          </p:cNvSpPr>
          <p:nvPr>
            <p:ph type="dt" sz="half" idx="10"/>
          </p:nvPr>
        </p:nvSpPr>
        <p:spPr/>
        <p:txBody>
          <a:bodyPr/>
          <a:lstStyle/>
          <a:p>
            <a:fld id="{F078F50F-0380-436D-9128-A5B42B9BB2FE}" type="datetimeFigureOut">
              <a:rPr lang="de-DE" smtClean="0"/>
              <a:t>21.03.2026</a:t>
            </a:fld>
            <a:endParaRPr lang="de-DE"/>
          </a:p>
        </p:txBody>
      </p:sp>
      <p:sp>
        <p:nvSpPr>
          <p:cNvPr id="6" name="Fußzeilenplatzhalter 5">
            <a:extLst>
              <a:ext uri="{FF2B5EF4-FFF2-40B4-BE49-F238E27FC236}">
                <a16:creationId xmlns:a16="http://schemas.microsoft.com/office/drawing/2014/main" id="{463EDCD5-D726-8F37-8F04-C293B21CC1F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E9B2A5C-4655-CB5F-37D1-8FCCEB0A59AF}"/>
              </a:ext>
            </a:extLst>
          </p:cNvPr>
          <p:cNvSpPr>
            <a:spLocks noGrp="1"/>
          </p:cNvSpPr>
          <p:nvPr>
            <p:ph type="sldNum" sz="quarter" idx="12"/>
          </p:nvPr>
        </p:nvSpPr>
        <p:spPr/>
        <p:txBody>
          <a:bodyPr/>
          <a:lstStyle/>
          <a:p>
            <a:fld id="{131F2140-6B53-4808-AF43-4D4AC8A8AB51}" type="slidenum">
              <a:rPr lang="de-DE" smtClean="0"/>
              <a:t>‹Nr.›</a:t>
            </a:fld>
            <a:endParaRPr lang="de-DE"/>
          </a:p>
        </p:txBody>
      </p:sp>
    </p:spTree>
    <p:extLst>
      <p:ext uri="{BB962C8B-B14F-4D97-AF65-F5344CB8AC3E}">
        <p14:creationId xmlns:p14="http://schemas.microsoft.com/office/powerpoint/2010/main" val="1146179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86A674-425B-CCC6-12EE-A2B416646C5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5F2020F-C8DC-B0F1-7643-510A1C0F5D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F122125-F37D-AABC-CF91-5F72D4A0C34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4C10FE4-AAF0-45CE-BE11-515629E646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26D6900-BCAD-C063-4085-2EA726A993B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1DED738-275C-E2EC-5623-EBDCE1764E33}"/>
              </a:ext>
            </a:extLst>
          </p:cNvPr>
          <p:cNvSpPr>
            <a:spLocks noGrp="1"/>
          </p:cNvSpPr>
          <p:nvPr>
            <p:ph type="dt" sz="half" idx="10"/>
          </p:nvPr>
        </p:nvSpPr>
        <p:spPr/>
        <p:txBody>
          <a:bodyPr/>
          <a:lstStyle/>
          <a:p>
            <a:fld id="{F078F50F-0380-436D-9128-A5B42B9BB2FE}" type="datetimeFigureOut">
              <a:rPr lang="de-DE" smtClean="0"/>
              <a:t>21.03.2026</a:t>
            </a:fld>
            <a:endParaRPr lang="de-DE"/>
          </a:p>
        </p:txBody>
      </p:sp>
      <p:sp>
        <p:nvSpPr>
          <p:cNvPr id="8" name="Fußzeilenplatzhalter 7">
            <a:extLst>
              <a:ext uri="{FF2B5EF4-FFF2-40B4-BE49-F238E27FC236}">
                <a16:creationId xmlns:a16="http://schemas.microsoft.com/office/drawing/2014/main" id="{110CCE0C-71DA-F21C-19C7-294D1256DCE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CD5612B-DC67-CD1C-2425-533A9EF6A77F}"/>
              </a:ext>
            </a:extLst>
          </p:cNvPr>
          <p:cNvSpPr>
            <a:spLocks noGrp="1"/>
          </p:cNvSpPr>
          <p:nvPr>
            <p:ph type="sldNum" sz="quarter" idx="12"/>
          </p:nvPr>
        </p:nvSpPr>
        <p:spPr/>
        <p:txBody>
          <a:bodyPr/>
          <a:lstStyle/>
          <a:p>
            <a:fld id="{131F2140-6B53-4808-AF43-4D4AC8A8AB51}" type="slidenum">
              <a:rPr lang="de-DE" smtClean="0"/>
              <a:t>‹Nr.›</a:t>
            </a:fld>
            <a:endParaRPr lang="de-DE"/>
          </a:p>
        </p:txBody>
      </p:sp>
    </p:spTree>
    <p:extLst>
      <p:ext uri="{BB962C8B-B14F-4D97-AF65-F5344CB8AC3E}">
        <p14:creationId xmlns:p14="http://schemas.microsoft.com/office/powerpoint/2010/main" val="578411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326E7-4070-D2DC-AFD8-AA80491F09C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5D60763-F0F9-F6E2-3E98-2BC840B150C9}"/>
              </a:ext>
            </a:extLst>
          </p:cNvPr>
          <p:cNvSpPr>
            <a:spLocks noGrp="1"/>
          </p:cNvSpPr>
          <p:nvPr>
            <p:ph type="dt" sz="half" idx="10"/>
          </p:nvPr>
        </p:nvSpPr>
        <p:spPr/>
        <p:txBody>
          <a:bodyPr/>
          <a:lstStyle/>
          <a:p>
            <a:fld id="{F078F50F-0380-436D-9128-A5B42B9BB2FE}" type="datetimeFigureOut">
              <a:rPr lang="de-DE" smtClean="0"/>
              <a:t>21.03.2026</a:t>
            </a:fld>
            <a:endParaRPr lang="de-DE"/>
          </a:p>
        </p:txBody>
      </p:sp>
      <p:sp>
        <p:nvSpPr>
          <p:cNvPr id="4" name="Fußzeilenplatzhalter 3">
            <a:extLst>
              <a:ext uri="{FF2B5EF4-FFF2-40B4-BE49-F238E27FC236}">
                <a16:creationId xmlns:a16="http://schemas.microsoft.com/office/drawing/2014/main" id="{8384E188-7BE6-2B20-183D-E8BD5622776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81C2969-94B5-A2A8-3C03-A4FF00CAC8D0}"/>
              </a:ext>
            </a:extLst>
          </p:cNvPr>
          <p:cNvSpPr>
            <a:spLocks noGrp="1"/>
          </p:cNvSpPr>
          <p:nvPr>
            <p:ph type="sldNum" sz="quarter" idx="12"/>
          </p:nvPr>
        </p:nvSpPr>
        <p:spPr/>
        <p:txBody>
          <a:bodyPr/>
          <a:lstStyle/>
          <a:p>
            <a:fld id="{131F2140-6B53-4808-AF43-4D4AC8A8AB51}" type="slidenum">
              <a:rPr lang="de-DE" smtClean="0"/>
              <a:t>‹Nr.›</a:t>
            </a:fld>
            <a:endParaRPr lang="de-DE"/>
          </a:p>
        </p:txBody>
      </p:sp>
    </p:spTree>
    <p:extLst>
      <p:ext uri="{BB962C8B-B14F-4D97-AF65-F5344CB8AC3E}">
        <p14:creationId xmlns:p14="http://schemas.microsoft.com/office/powerpoint/2010/main" val="290749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0D3BEAA-543B-F747-3C5A-AECE9C07DF29}"/>
              </a:ext>
            </a:extLst>
          </p:cNvPr>
          <p:cNvSpPr>
            <a:spLocks noGrp="1"/>
          </p:cNvSpPr>
          <p:nvPr>
            <p:ph type="dt" sz="half" idx="10"/>
          </p:nvPr>
        </p:nvSpPr>
        <p:spPr/>
        <p:txBody>
          <a:bodyPr/>
          <a:lstStyle/>
          <a:p>
            <a:fld id="{F078F50F-0380-436D-9128-A5B42B9BB2FE}" type="datetimeFigureOut">
              <a:rPr lang="de-DE" smtClean="0"/>
              <a:t>21.03.2026</a:t>
            </a:fld>
            <a:endParaRPr lang="de-DE"/>
          </a:p>
        </p:txBody>
      </p:sp>
      <p:sp>
        <p:nvSpPr>
          <p:cNvPr id="3" name="Fußzeilenplatzhalter 2">
            <a:extLst>
              <a:ext uri="{FF2B5EF4-FFF2-40B4-BE49-F238E27FC236}">
                <a16:creationId xmlns:a16="http://schemas.microsoft.com/office/drawing/2014/main" id="{58978E44-D699-556A-B02A-6F28B0D6A42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5942C2B-37A1-8996-8495-68F500757D16}"/>
              </a:ext>
            </a:extLst>
          </p:cNvPr>
          <p:cNvSpPr>
            <a:spLocks noGrp="1"/>
          </p:cNvSpPr>
          <p:nvPr>
            <p:ph type="sldNum" sz="quarter" idx="12"/>
          </p:nvPr>
        </p:nvSpPr>
        <p:spPr/>
        <p:txBody>
          <a:bodyPr/>
          <a:lstStyle/>
          <a:p>
            <a:fld id="{131F2140-6B53-4808-AF43-4D4AC8A8AB51}" type="slidenum">
              <a:rPr lang="de-DE" smtClean="0"/>
              <a:t>‹Nr.›</a:t>
            </a:fld>
            <a:endParaRPr lang="de-DE"/>
          </a:p>
        </p:txBody>
      </p:sp>
    </p:spTree>
    <p:extLst>
      <p:ext uri="{BB962C8B-B14F-4D97-AF65-F5344CB8AC3E}">
        <p14:creationId xmlns:p14="http://schemas.microsoft.com/office/powerpoint/2010/main" val="75522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5E3B29-8100-6A53-3E2F-FD2BBA7B253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C80B50E-A663-94DD-EECC-7E8E396A4E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18F7B0D-A4A6-F8E0-F08F-01E7AD026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0BEA75A-CCD4-323A-C939-6BBB1FADFA25}"/>
              </a:ext>
            </a:extLst>
          </p:cNvPr>
          <p:cNvSpPr>
            <a:spLocks noGrp="1"/>
          </p:cNvSpPr>
          <p:nvPr>
            <p:ph type="dt" sz="half" idx="10"/>
          </p:nvPr>
        </p:nvSpPr>
        <p:spPr/>
        <p:txBody>
          <a:bodyPr/>
          <a:lstStyle/>
          <a:p>
            <a:fld id="{F078F50F-0380-436D-9128-A5B42B9BB2FE}" type="datetimeFigureOut">
              <a:rPr lang="de-DE" smtClean="0"/>
              <a:t>21.03.2026</a:t>
            </a:fld>
            <a:endParaRPr lang="de-DE"/>
          </a:p>
        </p:txBody>
      </p:sp>
      <p:sp>
        <p:nvSpPr>
          <p:cNvPr id="6" name="Fußzeilenplatzhalter 5">
            <a:extLst>
              <a:ext uri="{FF2B5EF4-FFF2-40B4-BE49-F238E27FC236}">
                <a16:creationId xmlns:a16="http://schemas.microsoft.com/office/drawing/2014/main" id="{3FD8E207-3D96-32E5-2BD0-EDBFCD23AC7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17F0AF2-2F29-6AB9-3EF7-D7A26C730842}"/>
              </a:ext>
            </a:extLst>
          </p:cNvPr>
          <p:cNvSpPr>
            <a:spLocks noGrp="1"/>
          </p:cNvSpPr>
          <p:nvPr>
            <p:ph type="sldNum" sz="quarter" idx="12"/>
          </p:nvPr>
        </p:nvSpPr>
        <p:spPr/>
        <p:txBody>
          <a:bodyPr/>
          <a:lstStyle/>
          <a:p>
            <a:fld id="{131F2140-6B53-4808-AF43-4D4AC8A8AB51}" type="slidenum">
              <a:rPr lang="de-DE" smtClean="0"/>
              <a:t>‹Nr.›</a:t>
            </a:fld>
            <a:endParaRPr lang="de-DE"/>
          </a:p>
        </p:txBody>
      </p:sp>
    </p:spTree>
    <p:extLst>
      <p:ext uri="{BB962C8B-B14F-4D97-AF65-F5344CB8AC3E}">
        <p14:creationId xmlns:p14="http://schemas.microsoft.com/office/powerpoint/2010/main" val="151744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CAC441-D9FF-A520-2081-3D4051C0538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865DD94-7986-C274-3440-1D618A33C8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B46CEBDF-A0E5-C424-1C46-56EBB0074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76AD18F-F399-3F24-A586-9675A9C93B1F}"/>
              </a:ext>
            </a:extLst>
          </p:cNvPr>
          <p:cNvSpPr>
            <a:spLocks noGrp="1"/>
          </p:cNvSpPr>
          <p:nvPr>
            <p:ph type="dt" sz="half" idx="10"/>
          </p:nvPr>
        </p:nvSpPr>
        <p:spPr/>
        <p:txBody>
          <a:bodyPr/>
          <a:lstStyle/>
          <a:p>
            <a:fld id="{F078F50F-0380-436D-9128-A5B42B9BB2FE}" type="datetimeFigureOut">
              <a:rPr lang="de-DE" smtClean="0"/>
              <a:t>21.03.2026</a:t>
            </a:fld>
            <a:endParaRPr lang="de-DE"/>
          </a:p>
        </p:txBody>
      </p:sp>
      <p:sp>
        <p:nvSpPr>
          <p:cNvPr id="6" name="Fußzeilenplatzhalter 5">
            <a:extLst>
              <a:ext uri="{FF2B5EF4-FFF2-40B4-BE49-F238E27FC236}">
                <a16:creationId xmlns:a16="http://schemas.microsoft.com/office/drawing/2014/main" id="{26A11545-7FF1-865F-93C4-EFC0BFA6E20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F968BAE-9F3F-DA56-F5E2-3224250795BB}"/>
              </a:ext>
            </a:extLst>
          </p:cNvPr>
          <p:cNvSpPr>
            <a:spLocks noGrp="1"/>
          </p:cNvSpPr>
          <p:nvPr>
            <p:ph type="sldNum" sz="quarter" idx="12"/>
          </p:nvPr>
        </p:nvSpPr>
        <p:spPr/>
        <p:txBody>
          <a:bodyPr/>
          <a:lstStyle/>
          <a:p>
            <a:fld id="{131F2140-6B53-4808-AF43-4D4AC8A8AB51}" type="slidenum">
              <a:rPr lang="de-DE" smtClean="0"/>
              <a:t>‹Nr.›</a:t>
            </a:fld>
            <a:endParaRPr lang="de-DE"/>
          </a:p>
        </p:txBody>
      </p:sp>
    </p:spTree>
    <p:extLst>
      <p:ext uri="{BB962C8B-B14F-4D97-AF65-F5344CB8AC3E}">
        <p14:creationId xmlns:p14="http://schemas.microsoft.com/office/powerpoint/2010/main" val="25360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5E383FF-6473-8846-0776-5A53747130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C1F6F77-3E09-B552-3066-F52B8655C6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185456-3050-9276-94FC-BD063B5838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78F50F-0380-436D-9128-A5B42B9BB2FE}" type="datetimeFigureOut">
              <a:rPr lang="de-DE" smtClean="0"/>
              <a:t>21.03.2026</a:t>
            </a:fld>
            <a:endParaRPr lang="de-DE"/>
          </a:p>
        </p:txBody>
      </p:sp>
      <p:sp>
        <p:nvSpPr>
          <p:cNvPr id="5" name="Fußzeilenplatzhalter 4">
            <a:extLst>
              <a:ext uri="{FF2B5EF4-FFF2-40B4-BE49-F238E27FC236}">
                <a16:creationId xmlns:a16="http://schemas.microsoft.com/office/drawing/2014/main" id="{DAE3E05A-326B-F69D-EFEE-5C5896B3F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F319939-9A33-9714-42F8-6C7441D6F3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1F2140-6B53-4808-AF43-4D4AC8A8AB51}" type="slidenum">
              <a:rPr lang="de-DE" smtClean="0"/>
              <a:t>‹Nr.›</a:t>
            </a:fld>
            <a:endParaRPr lang="de-DE"/>
          </a:p>
        </p:txBody>
      </p:sp>
    </p:spTree>
    <p:extLst>
      <p:ext uri="{BB962C8B-B14F-4D97-AF65-F5344CB8AC3E}">
        <p14:creationId xmlns:p14="http://schemas.microsoft.com/office/powerpoint/2010/main" val="3056713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energiesysteme-zukunft.de/fileadmin/user_upload/Publikationen/PDFs/ESYS_Materialien_Wasserstoff.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ffe.de/veroeffentlichungen/transport-von-wasserstoff-in-form-von-ammoniak/"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youtube.com/@tagesschau/search?query=KlimaZeit" TargetMode="External"/><Relationship Id="rId2" Type="http://schemas.openxmlformats.org/officeDocument/2006/relationships/hyperlink" Target="https://www.youtube.com/@GeladenBatteriepodcast" TargetMode="External"/><Relationship Id="rId1" Type="http://schemas.openxmlformats.org/officeDocument/2006/relationships/slideLayout" Target="../slideLayouts/slideLayout2.xml"/><Relationship Id="rId6" Type="http://schemas.openxmlformats.org/officeDocument/2006/relationships/hyperlink" Target="https://www.youtube.com/@BreakingLab" TargetMode="External"/><Relationship Id="rId5" Type="http://schemas.openxmlformats.org/officeDocument/2006/relationships/hyperlink" Target="https://www.youtube.com/@DoktorWhatson" TargetMode="External"/><Relationship Id="rId4" Type="http://schemas.openxmlformats.org/officeDocument/2006/relationships/hyperlink" Target="https://www.youtube.com/@michael_sterner" TargetMode="External"/></Relationships>
</file>

<file path=ppt/slides/_rels/slide127.xml.rels><?xml version="1.0" encoding="UTF-8" standalone="yes"?>
<Relationships xmlns="http://schemas.openxmlformats.org/package/2006/relationships"><Relationship Id="rId2" Type="http://schemas.openxmlformats.org/officeDocument/2006/relationships/hyperlink" Target="https://www.youtube.com/watch?v=HK9f6rD-9T4"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youtube.com/watch?v=YFwhzu-NujU" TargetMode="External"/><Relationship Id="rId2" Type="http://schemas.openxmlformats.org/officeDocument/2006/relationships/hyperlink" Target="https://www.youtube.com/watch?v=npPjWEAblz8"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de.wikipedia.org/wiki/Erneuerbare-Energien-Gesetz" TargetMode="External"/><Relationship Id="rId2" Type="http://schemas.openxmlformats.org/officeDocument/2006/relationships/hyperlink" Target="https://www.netztransparenz.de/de-de/Erneuerbare-Energien-und-Umlagen/EEG/EEG-Finanzierung/EEG-Finanzierungsbedarf/EEG-Finanzierungsbedarf-2025" TargetMode="External"/><Relationship Id="rId1" Type="http://schemas.openxmlformats.org/officeDocument/2006/relationships/slideLayout" Target="../slideLayouts/slideLayout2.xml"/><Relationship Id="rId4" Type="http://schemas.openxmlformats.org/officeDocument/2006/relationships/hyperlink" Target="https://www.youtube.com/watch?v=QGGa5F2QwR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portofrotterdam.com/de/nachrichten-und-pressemitteilungen/das-wasserstoffsystem-nimmt-gestal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e.airliquide.com/news/weltpremiere-die-innovative-technologie-von-air-liquide-wandelt-ammoniak-im-industriellen-massstab-wasserstoff-um-und-ebnet-den-weg-fur-neue-kohlenstoffarme-lieferketten"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https://www.youtube.com/watch?v=hpKTx9c433s" TargetMode="External"/><Relationship Id="rId2" Type="http://schemas.openxmlformats.org/officeDocument/2006/relationships/hyperlink" Target="https://www.youtube.com/watch?v=__YLrdUEgpA&amp;t=19s" TargetMode="External"/><Relationship Id="rId1" Type="http://schemas.openxmlformats.org/officeDocument/2006/relationships/slideLayout" Target="../slideLayouts/slideLayout2.xml"/><Relationship Id="rId6" Type="http://schemas.openxmlformats.org/officeDocument/2006/relationships/hyperlink" Target="https://www.clustercollaboration.eu/find-clusters-partners" TargetMode="External"/><Relationship Id="rId5" Type="http://schemas.openxmlformats.org/officeDocument/2006/relationships/hyperlink" Target="https://h2-global.org/" TargetMode="External"/><Relationship Id="rId4" Type="http://schemas.openxmlformats.org/officeDocument/2006/relationships/hyperlink" Target="https://www.youtube.com/watch?v=bdROO68zkJs"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www.youtube.com/watch?v=Dt_noZ4BEj8&amp;t=8s" TargetMode="External"/><Relationship Id="rId2" Type="http://schemas.openxmlformats.org/officeDocument/2006/relationships/hyperlink" Target="https://www.youtube.com/watch?v=GSv3rN57trs" TargetMode="External"/><Relationship Id="rId1" Type="http://schemas.openxmlformats.org/officeDocument/2006/relationships/slideLayout" Target="../slideLayouts/slideLayout2.xml"/><Relationship Id="rId4" Type="http://schemas.openxmlformats.org/officeDocument/2006/relationships/hyperlink" Target="https://www.youtube.com/watch?v=M2l6WKTj660"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www.youtube.com/watch?v=sqWitRTBjYQ" TargetMode="External"/><Relationship Id="rId2" Type="http://schemas.openxmlformats.org/officeDocument/2006/relationships/hyperlink" Target="https://energiewende.bundeswirtschaftsministerium.de/EWD/Redaktion/Newsletter/2020/06/Meldung/direkt-erklaert.html" TargetMode="External"/><Relationship Id="rId1" Type="http://schemas.openxmlformats.org/officeDocument/2006/relationships/slideLayout" Target="../slideLayouts/slideLayout2.xml"/><Relationship Id="rId6" Type="http://schemas.openxmlformats.org/officeDocument/2006/relationships/hyperlink" Target="https://www.youtube.com/watch?v=6JCSCd0wZ3w" TargetMode="External"/><Relationship Id="rId5" Type="http://schemas.openxmlformats.org/officeDocument/2006/relationships/hyperlink" Target="https://www.youtube.com/watch?v=A8ZmW6l3wVo&amp;t=25s" TargetMode="External"/><Relationship Id="rId4" Type="http://schemas.openxmlformats.org/officeDocument/2006/relationships/hyperlink" Target="https://www.bundeskartellamt.de/SharedDocs/Publikation/DE/Berichte/Marktmachtbericht_2024_25.pdf?__blob=publicationFile&amp;v=4" TargetMode="External"/></Relationships>
</file>

<file path=ppt/slides/_rels/slide133.xml.rels><?xml version="1.0" encoding="UTF-8" standalone="yes"?>
<Relationships xmlns="http://schemas.openxmlformats.org/package/2006/relationships"><Relationship Id="rId2" Type="http://schemas.openxmlformats.org/officeDocument/2006/relationships/hyperlink" Target="https://www.youtube.com/@GeladenBatteriepodcast"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s://www.youtube.com/watch?v=B0LSrUOFXjY" TargetMode="External"/><Relationship Id="rId2" Type="http://schemas.openxmlformats.org/officeDocument/2006/relationships/hyperlink" Target="https://www.youtube.com/watch?v=ODa8kB6Mg5g" TargetMode="External"/><Relationship Id="rId1" Type="http://schemas.openxmlformats.org/officeDocument/2006/relationships/slideLayout" Target="../slideLayouts/slideLayout2.xml"/><Relationship Id="rId4" Type="http://schemas.openxmlformats.org/officeDocument/2006/relationships/hyperlink" Target="https://www.youtube.com/watch?v=nJUeF8G1-Kc"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www.twobirds.com/de/insights/2025/germany/update-zu-den-gesetzesvorhaben-der-bundesregierung-im-energierecht" TargetMode="External"/><Relationship Id="rId2" Type="http://schemas.openxmlformats.org/officeDocument/2006/relationships/hyperlink" Target="https://www.bundeswirtschaftsministerium.de/Redaktion/DE/Meldung/2024/20240911-kraftwerkssicherheitsgesetz.html" TargetMode="External"/><Relationship Id="rId1" Type="http://schemas.openxmlformats.org/officeDocument/2006/relationships/slideLayout" Target="../slideLayouts/slideLayout2.xml"/><Relationship Id="rId4" Type="http://schemas.openxmlformats.org/officeDocument/2006/relationships/hyperlink" Target="https://fragdenstaat.de/anfrage/stand-des-regierungsvorhabens-umsetzung-kraftwerkssicherheitsgesetz/" TargetMode="External"/></Relationships>
</file>

<file path=ppt/slides/_rels/slide136.xml.rels><?xml version="1.0" encoding="UTF-8" standalone="yes"?>
<Relationships xmlns="http://schemas.openxmlformats.org/package/2006/relationships"><Relationship Id="rId2" Type="http://schemas.openxmlformats.org/officeDocument/2006/relationships/hyperlink" Target="https://www.iwkoeln.de/studien/andreas-fischer-ralph-henger-mehrheit-fuer-strompreissenkung.html"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https://www.energieforschung.de/aktuelles/news/2025/energiegemeinschaften-als-schluessel-zur-lokalen-energiewende"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hyperlink" Target="https://www.regierung-mv.de/Landesregierung/wm/Energie/Wind/B%C3%BCrger-und-Gemeindebeteiligungsgesetz/"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www.bee-ev.de/themen/fachthemen/netzpaket" TargetMode="External"/><Relationship Id="rId2" Type="http://schemas.openxmlformats.org/officeDocument/2006/relationships/hyperlink" Target="https://www.bundesregierung.de/breg-de/aktuelles/niedrigere-netzentgelte-2382396" TargetMode="External"/><Relationship Id="rId1" Type="http://schemas.openxmlformats.org/officeDocument/2006/relationships/slideLayout" Target="../slideLayouts/slideLayout2.xml"/><Relationship Id="rId5" Type="http://schemas.openxmlformats.org/officeDocument/2006/relationships/hyperlink" Target="https://www.youtube.com/watch?v=QGGa5F2QwR0" TargetMode="External"/><Relationship Id="rId4" Type="http://schemas.openxmlformats.org/officeDocument/2006/relationships/hyperlink" Target="https://www.youtube.com/watch?v=x5N52PGF12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hyperlink" Target="http://www.tradefocus.de/consul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rpv-vorpommern.de/" TargetMode="External"/><Relationship Id="rId2" Type="http://schemas.openxmlformats.org/officeDocument/2006/relationships/hyperlink" Target="https://www.ndr.de/nachrichten/mecklenburg-vorpommern/windkraft-branche-rot-rot-in-mv-wuergt-energiewende-ab,windkraft-222.html" TargetMode="External"/><Relationship Id="rId1" Type="http://schemas.openxmlformats.org/officeDocument/2006/relationships/slideLayout" Target="../slideLayouts/slideLayout2.xml"/><Relationship Id="rId4" Type="http://schemas.openxmlformats.org/officeDocument/2006/relationships/hyperlink" Target="https://mecklenburg-vorpommern.nabu.de/umwelt-und-ressourcen/energie/erneuerbare-energien-energiewende/windkraft-und-artenschutz/konflikte/35671.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rpv-vorpommern.de/regionalplanung/rrep-vp-neuaufstellung-2-entwurf-2026"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bundesregierung.de/breg-de/aktuelles/niedrigere-netzentgelte-2382396"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energy-charts.info/charts/energy_redispatch/chart.htm?l=de&amp;c=D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de.wikipedia.org/wiki/Suedlink"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hyperlink" Target="https://gruene-nrw.de/2025/08/1000-neue-windraeder-nrw-ist-vorreiter-beim-windenergieausbau-in-deutschland/"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ingenieur.de/technik/fachbereiche/energie/streit-um-wasserstoff-warum-forscher-vor-der-gruengasquote-warne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euractiv.com/section/eet/news/steelmakers-urge-eu-to-introduce-mandatory-greensteel-quotas-for-carmakers/"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en.wikipedia.org/wiki/List_of_countries_by_government_budge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26B30-2866-A5DD-119A-A42287FA541B}"/>
              </a:ext>
            </a:extLst>
          </p:cNvPr>
          <p:cNvSpPr>
            <a:spLocks noGrp="1"/>
          </p:cNvSpPr>
          <p:nvPr>
            <p:ph type="ctrTitle"/>
          </p:nvPr>
        </p:nvSpPr>
        <p:spPr/>
        <p:txBody>
          <a:bodyPr/>
          <a:lstStyle/>
          <a:p>
            <a:r>
              <a:rPr lang="de-DE" dirty="0"/>
              <a:t>Klimawandel Small</a:t>
            </a:r>
          </a:p>
        </p:txBody>
      </p:sp>
      <p:sp>
        <p:nvSpPr>
          <p:cNvPr id="3" name="Untertitel 2">
            <a:extLst>
              <a:ext uri="{FF2B5EF4-FFF2-40B4-BE49-F238E27FC236}">
                <a16:creationId xmlns:a16="http://schemas.microsoft.com/office/drawing/2014/main" id="{3F74F65D-9681-F523-5CF0-7A283B89BD19}"/>
              </a:ext>
            </a:extLst>
          </p:cNvPr>
          <p:cNvSpPr>
            <a:spLocks noGrp="1"/>
          </p:cNvSpPr>
          <p:nvPr>
            <p:ph type="subTitle" idx="1"/>
          </p:nvPr>
        </p:nvSpPr>
        <p:spPr/>
        <p:txBody>
          <a:bodyPr/>
          <a:lstStyle/>
          <a:p>
            <a:r>
              <a:rPr lang="de-DE" dirty="0"/>
              <a:t>Her, 2026</a:t>
            </a:r>
          </a:p>
        </p:txBody>
      </p:sp>
    </p:spTree>
    <p:extLst>
      <p:ext uri="{BB962C8B-B14F-4D97-AF65-F5344CB8AC3E}">
        <p14:creationId xmlns:p14="http://schemas.microsoft.com/office/powerpoint/2010/main" val="346322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7DCB56-7F01-938E-A8F7-D63EA7B070F4}"/>
              </a:ext>
            </a:extLst>
          </p:cNvPr>
          <p:cNvSpPr>
            <a:spLocks noGrp="1"/>
          </p:cNvSpPr>
          <p:nvPr>
            <p:ph type="title"/>
          </p:nvPr>
        </p:nvSpPr>
        <p:spPr>
          <a:xfrm>
            <a:off x="838200" y="114754"/>
            <a:ext cx="10515600" cy="843189"/>
          </a:xfrm>
        </p:spPr>
        <p:txBody>
          <a:bodyPr/>
          <a:lstStyle/>
          <a:p>
            <a:r>
              <a:rPr lang="de-DE" dirty="0"/>
              <a:t>Jahresleistung Hohe See / Albatros Offshore</a:t>
            </a:r>
          </a:p>
        </p:txBody>
      </p:sp>
      <p:sp>
        <p:nvSpPr>
          <p:cNvPr id="3" name="Inhaltsplatzhalter 2">
            <a:extLst>
              <a:ext uri="{FF2B5EF4-FFF2-40B4-BE49-F238E27FC236}">
                <a16:creationId xmlns:a16="http://schemas.microsoft.com/office/drawing/2014/main" id="{51E4CC4C-6E8B-C416-5603-95F7751C4491}"/>
              </a:ext>
            </a:extLst>
          </p:cNvPr>
          <p:cNvSpPr>
            <a:spLocks noGrp="1"/>
          </p:cNvSpPr>
          <p:nvPr>
            <p:ph idx="1"/>
          </p:nvPr>
        </p:nvSpPr>
        <p:spPr>
          <a:xfrm>
            <a:off x="838200" y="1057387"/>
            <a:ext cx="10515600" cy="5539355"/>
          </a:xfrm>
        </p:spPr>
        <p:txBody>
          <a:bodyPr>
            <a:normAutofit/>
          </a:bodyPr>
          <a:lstStyle/>
          <a:p>
            <a:pPr marL="0" indent="0">
              <a:buNone/>
            </a:pPr>
            <a:r>
              <a:rPr lang="de-DE" dirty="0"/>
              <a:t>Der Offshore-Windparks Hohe See / Albatros liegt in der Nordsee und hat 609 MW Leistung. Der Kapazitätsfaktor kann aufgrund des guten Windes höher geschätzt werden, nehmen wir geschätzt 40 % an bzw. bitte malnehmen mit * 0,40 … </a:t>
            </a:r>
            <a:r>
              <a:rPr lang="de-DE" dirty="0">
                <a:highlight>
                  <a:srgbClr val="FFFF00"/>
                </a:highlight>
              </a:rPr>
              <a:t>rechnet die Jahresleistung aus</a:t>
            </a:r>
            <a:r>
              <a:rPr lang="de-DE" dirty="0"/>
              <a:t>: </a:t>
            </a:r>
          </a:p>
          <a:p>
            <a:pPr marL="0" indent="0">
              <a:buNone/>
            </a:pPr>
            <a:r>
              <a:rPr lang="de-DE" dirty="0"/>
              <a:t>__609__ Leistung * ___8760__ Stunden des Jahres = _______________ 5.334.840 ___________ MWh. </a:t>
            </a:r>
          </a:p>
          <a:p>
            <a:pPr marL="0" indent="0">
              <a:buNone/>
            </a:pPr>
            <a:r>
              <a:rPr lang="de-DE" dirty="0"/>
              <a:t>_____________ 5.334.840 ____________ MWh * 0,40 = ______________ 2.133.936 __________________________ MWh, </a:t>
            </a:r>
          </a:p>
          <a:p>
            <a:pPr marL="0" indent="0">
              <a:buNone/>
            </a:pPr>
            <a:r>
              <a:rPr lang="de-DE" dirty="0"/>
              <a:t>das sind ________ 2.133.936 ___________ Megawattstunden MWh,</a:t>
            </a:r>
          </a:p>
          <a:p>
            <a:pPr marL="0" indent="0">
              <a:buNone/>
            </a:pPr>
            <a:r>
              <a:rPr lang="de-DE" dirty="0"/>
              <a:t>das sind ________2133_______________ Gigawattstunden GWh,</a:t>
            </a:r>
          </a:p>
          <a:p>
            <a:pPr marL="0" indent="0">
              <a:buNone/>
            </a:pPr>
            <a:r>
              <a:rPr lang="de-DE" dirty="0"/>
              <a:t>das sind ________2,1_______________ Terawattstunden TWh</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12128036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4A911-2D5E-15D4-7DB9-F93DF65DE409}"/>
              </a:ext>
            </a:extLst>
          </p:cNvPr>
          <p:cNvSpPr>
            <a:spLocks noGrp="1"/>
          </p:cNvSpPr>
          <p:nvPr>
            <p:ph type="title"/>
          </p:nvPr>
        </p:nvSpPr>
        <p:spPr>
          <a:xfrm>
            <a:off x="838200" y="263236"/>
            <a:ext cx="10515600" cy="859518"/>
          </a:xfrm>
        </p:spPr>
        <p:txBody>
          <a:bodyPr>
            <a:normAutofit fontScale="90000"/>
          </a:bodyPr>
          <a:lstStyle/>
          <a:p>
            <a:r>
              <a:rPr lang="de-DE" dirty="0"/>
              <a:t>Kann man mit CCS die Energiewende in der Industrie zeitlich nach hinten schieben?</a:t>
            </a:r>
          </a:p>
        </p:txBody>
      </p:sp>
      <p:sp>
        <p:nvSpPr>
          <p:cNvPr id="3" name="Inhaltsplatzhalter 2">
            <a:extLst>
              <a:ext uri="{FF2B5EF4-FFF2-40B4-BE49-F238E27FC236}">
                <a16:creationId xmlns:a16="http://schemas.microsoft.com/office/drawing/2014/main" id="{D27D39ED-1107-8E6B-DC22-3965FF9BE8EB}"/>
              </a:ext>
            </a:extLst>
          </p:cNvPr>
          <p:cNvSpPr>
            <a:spLocks noGrp="1"/>
          </p:cNvSpPr>
          <p:nvPr>
            <p:ph idx="1"/>
          </p:nvPr>
        </p:nvSpPr>
        <p:spPr>
          <a:xfrm>
            <a:off x="838200" y="1387423"/>
            <a:ext cx="10515600" cy="5470577"/>
          </a:xfrm>
        </p:spPr>
        <p:txBody>
          <a:bodyPr>
            <a:normAutofit fontScale="85000" lnSpcReduction="20000"/>
          </a:bodyPr>
          <a:lstStyle/>
          <a:p>
            <a:r>
              <a:rPr lang="de-DE" dirty="0"/>
              <a:t>CCS ist in Europa derzeit für 32 Mill. Tonnen CO2 jährlich verfügbar, 27 Mill. Tonnen CO2 rund um die Nordsee, 5 Mill. Tonnen CO2 im Mittelmeerraum, so meine Zahl anhand der konkreten Projekte, die ich in Teil 2 recherchiert habe. Wenigstens bei Northern Lights sind die </a:t>
            </a:r>
            <a:r>
              <a:rPr lang="de-DE" dirty="0" err="1"/>
              <a:t>verpressbaren</a:t>
            </a:r>
            <a:r>
              <a:rPr lang="de-DE" dirty="0"/>
              <a:t> Mengen von 5 Mill. Tonnen CO2 pro Jahr offenbar schon zum großen Teil verkauft. Northern Lights wurde vom norwegischen Staat zu 80 % subventioniert, sodass die veranschlagten Kosten von 75 Euro pro Tonne CO2 keinen realistischen Hinweis auf zukünftige Kosten für CCS liefern. Fast die gesamte derzeit verfügbare CCS Menge Europas, 32 Mill. Tonnen CO2 würde also allein für die CO2-Emissionen der Zementindustrie Deutschlands benötigt werden, mit ihren Emissionen von 20 Mill. Tonnen CO2. </a:t>
            </a:r>
          </a:p>
          <a:p>
            <a:r>
              <a:rPr lang="de-DE" dirty="0"/>
              <a:t>Das Ziel der EU ist es bis 2030 50 Mill. Tonnen CCS zur Verfügung zu haben, 2040 sollen es 280 Mill. Tonnen sein.  Norwegen hat mittelfristig versprochen 40 Mill. Tonnen jährlich verpressen zu können. Sieht man in die IEA CCUS Projects Database Excel-Datei und nimmt die geschätzte Kapazität aller derzeit geplanten Storage und </a:t>
            </a:r>
            <a:r>
              <a:rPr lang="de-DE" dirty="0" err="1"/>
              <a:t>Full</a:t>
            </a:r>
            <a:r>
              <a:rPr lang="de-DE" dirty="0"/>
              <a:t> Chain Projekte in europäischen Ländern, sind dies 101,08 Mill. Tonnen CO2, wohlgemerkt über die EU verteilt.  </a:t>
            </a:r>
          </a:p>
          <a:p>
            <a:r>
              <a:rPr lang="de-DE" dirty="0"/>
              <a:t>Dies ist 5 mal die deutsche Zementindustrie. </a:t>
            </a:r>
          </a:p>
          <a:p>
            <a:r>
              <a:rPr lang="de-DE" dirty="0"/>
              <a:t>Europa emittiert 3,5 Mrd. Tonnen Treibhausgase. </a:t>
            </a:r>
          </a:p>
        </p:txBody>
      </p:sp>
    </p:spTree>
    <p:extLst>
      <p:ext uri="{BB962C8B-B14F-4D97-AF65-F5344CB8AC3E}">
        <p14:creationId xmlns:p14="http://schemas.microsoft.com/office/powerpoint/2010/main" val="37331292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06FCE-CC69-C89D-77C4-E63D58012FC8}"/>
              </a:ext>
            </a:extLst>
          </p:cNvPr>
          <p:cNvSpPr>
            <a:spLocks noGrp="1"/>
          </p:cNvSpPr>
          <p:nvPr>
            <p:ph type="title"/>
          </p:nvPr>
        </p:nvSpPr>
        <p:spPr>
          <a:xfrm>
            <a:off x="838200" y="0"/>
            <a:ext cx="10515600" cy="997849"/>
          </a:xfrm>
        </p:spPr>
        <p:txBody>
          <a:bodyPr/>
          <a:lstStyle/>
          <a:p>
            <a:r>
              <a:rPr lang="de-DE" dirty="0"/>
              <a:t>Abschließende Fragen</a:t>
            </a:r>
          </a:p>
        </p:txBody>
      </p:sp>
      <p:sp>
        <p:nvSpPr>
          <p:cNvPr id="3" name="Inhaltsplatzhalter 2">
            <a:extLst>
              <a:ext uri="{FF2B5EF4-FFF2-40B4-BE49-F238E27FC236}">
                <a16:creationId xmlns:a16="http://schemas.microsoft.com/office/drawing/2014/main" id="{6E782629-A1BC-A2CE-CCC2-C3EEEFF00E77}"/>
              </a:ext>
            </a:extLst>
          </p:cNvPr>
          <p:cNvSpPr>
            <a:spLocks noGrp="1"/>
          </p:cNvSpPr>
          <p:nvPr>
            <p:ph idx="1"/>
          </p:nvPr>
        </p:nvSpPr>
        <p:spPr>
          <a:xfrm>
            <a:off x="838200" y="1253331"/>
            <a:ext cx="10515600" cy="4351338"/>
          </a:xfrm>
        </p:spPr>
        <p:txBody>
          <a:bodyPr>
            <a:normAutofit fontScale="92500" lnSpcReduction="20000"/>
          </a:bodyPr>
          <a:lstStyle/>
          <a:p>
            <a:r>
              <a:rPr lang="de-DE" dirty="0">
                <a:highlight>
                  <a:srgbClr val="FFFF00"/>
                </a:highlight>
              </a:rPr>
              <a:t>Wo hakt es eigentlich?</a:t>
            </a:r>
          </a:p>
          <a:p>
            <a:r>
              <a:rPr lang="de-DE" dirty="0">
                <a:highlight>
                  <a:srgbClr val="FFFF00"/>
                </a:highlight>
              </a:rPr>
              <a:t>Wo gibt es Lösungen?</a:t>
            </a:r>
          </a:p>
          <a:p>
            <a:r>
              <a:rPr lang="de-DE" dirty="0">
                <a:highlight>
                  <a:srgbClr val="FFFF00"/>
                </a:highlight>
              </a:rPr>
              <a:t>Wo gibt es keine Lösungen?</a:t>
            </a:r>
          </a:p>
          <a:p>
            <a:r>
              <a:rPr lang="de-DE" dirty="0">
                <a:highlight>
                  <a:srgbClr val="FFFF00"/>
                </a:highlight>
              </a:rPr>
              <a:t>Wie geht es mit der Energiewende weiter?</a:t>
            </a:r>
          </a:p>
          <a:p>
            <a:endParaRPr lang="de-DE" dirty="0">
              <a:highlight>
                <a:srgbClr val="FFFF00"/>
              </a:highlight>
            </a:endParaRPr>
          </a:p>
          <a:p>
            <a:r>
              <a:rPr lang="de-DE" dirty="0">
                <a:highlight>
                  <a:srgbClr val="FFFF00"/>
                </a:highlight>
              </a:rPr>
              <a:t>Gibt es eine Alternative zur Energiewende? Was ist, wenn man die Erwärmung zulässt und schon jetzt die Zivilisation auf die Erwärmung anpasst und z.B. Städte in der Erde oder klimatisierte Städte baut? Dann müsste man aber auch große Hafenstädte umsiedeln und ein großer Teil der Bevölkerung müsste in die polare Klimazone ziehen. Länder wie Kanada, Norwegen, Schweden, Finnland und Russland müssten sich bereiterklären, große Teile der Weltbevölkerung aufzunehmen.   </a:t>
            </a:r>
          </a:p>
        </p:txBody>
      </p:sp>
    </p:spTree>
    <p:extLst>
      <p:ext uri="{BB962C8B-B14F-4D97-AF65-F5344CB8AC3E}">
        <p14:creationId xmlns:p14="http://schemas.microsoft.com/office/powerpoint/2010/main" val="42764197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B2D5D-7DA1-831B-6D4B-7AF28D7C4170}"/>
              </a:ext>
            </a:extLst>
          </p:cNvPr>
          <p:cNvSpPr>
            <a:spLocks noGrp="1"/>
          </p:cNvSpPr>
          <p:nvPr>
            <p:ph type="title"/>
          </p:nvPr>
        </p:nvSpPr>
        <p:spPr>
          <a:xfrm>
            <a:off x="838199" y="27296"/>
            <a:ext cx="10515600" cy="784046"/>
          </a:xfrm>
        </p:spPr>
        <p:txBody>
          <a:bodyPr/>
          <a:lstStyle/>
          <a:p>
            <a:r>
              <a:rPr lang="de-DE" dirty="0"/>
              <a:t>Meine Antworten zur Energiewende</a:t>
            </a:r>
          </a:p>
        </p:txBody>
      </p:sp>
      <p:sp>
        <p:nvSpPr>
          <p:cNvPr id="3" name="Inhaltsplatzhalter 2">
            <a:extLst>
              <a:ext uri="{FF2B5EF4-FFF2-40B4-BE49-F238E27FC236}">
                <a16:creationId xmlns:a16="http://schemas.microsoft.com/office/drawing/2014/main" id="{D5AF5AFB-07C2-C58C-B5E5-494536B03AB8}"/>
              </a:ext>
            </a:extLst>
          </p:cNvPr>
          <p:cNvSpPr>
            <a:spLocks noGrp="1"/>
          </p:cNvSpPr>
          <p:nvPr>
            <p:ph idx="1"/>
          </p:nvPr>
        </p:nvSpPr>
        <p:spPr>
          <a:xfrm>
            <a:off x="159223" y="745862"/>
            <a:ext cx="11873551" cy="5968089"/>
          </a:xfrm>
        </p:spPr>
        <p:txBody>
          <a:bodyPr>
            <a:normAutofit fontScale="40000" lnSpcReduction="20000"/>
          </a:bodyPr>
          <a:lstStyle/>
          <a:p>
            <a:r>
              <a:rPr lang="de-DE" dirty="0"/>
              <a:t>Bundesnetzagentur und KO.NEP müssen Regionalplanung angehen, die 250.000 Einwohner Städte bzw. Regionen brauchen ihre 3 Werder </a:t>
            </a:r>
            <a:r>
              <a:rPr lang="de-DE" dirty="0" err="1"/>
              <a:t>Kessin</a:t>
            </a:r>
            <a:r>
              <a:rPr lang="de-DE" dirty="0"/>
              <a:t> Windparks und ihre 11 25 MW Großspeicher. Darüber muss es eine öffentliche und politische Debatte geben. Die Regionen und Städte müssen auch beginnen Windparks und Großbatterien zu finanzieren bzw. den Aufbau durch private Investoren zu beschleunigen, es müssen Forderungen gestellt werden, jeweils regional ausgerichtet ein wasserstofffähiges Gaskraftwerk zu haben. Die Übertragungsnetzbetreiber arbeiten, die Bundesnetzagentur arbeitet, die KO NEP arbeitet, aber die Dynamik muss viel mehr von der Öffentlichkeit und der Politik in diese Planungen hereingetragen werden, damit es schneller Systeme gesicherter Leistung gibt. Heute werden etwa die Großbatterien an Netzknotenpunkten gebaut, nicht an den Windparks, weil es darum geht, mit Strom zu handeln, es muss aber darum gehen, halbwegs autarke Regionen zu schaffen, die von übergeordneten Regionen wiederum im Notfall unterstützt werden können. Ich will auch wissen, wo nachher das wasserstofffähige Gaskraftwerk oder ein sonstigen, z.B. Biogas Kraftwerk stehen wird, das bei Dunkelflaute z.B. 2 250.000 Einwohnerstädte mit ca. 250 MW Stromverbrauch versorgen kann.</a:t>
            </a:r>
          </a:p>
          <a:p>
            <a:r>
              <a:rPr lang="de-DE" dirty="0"/>
              <a:t>Sie müssen nicht überall stehen, aber es müssen Zonen mit erhöhtem Ausbau von erneuerbaren Energien geben. Die Bewohner in diesen Regionen müssen davon wirklich profitieren dürfen z.B. mit kostenlosem Strom tanken (die aktuellen Bürgerenergiegesetze reichen dafür bei weitem nicht aus). </a:t>
            </a:r>
          </a:p>
          <a:p>
            <a:r>
              <a:rPr lang="de-DE" dirty="0"/>
              <a:t>Im Norden muss es einen starken Ausbau erneuerbarer Energien geben mit 5 Großzentren (siehe oben: mit ca. 3000 Werder </a:t>
            </a:r>
            <a:r>
              <a:rPr lang="de-DE" dirty="0" err="1"/>
              <a:t>Kessin</a:t>
            </a:r>
            <a:r>
              <a:rPr lang="de-DE" dirty="0"/>
              <a:t> Landwindparks und 1000 Elektrolyseuren), von dort aus gehen die günstigen und schnell </a:t>
            </a:r>
            <a:r>
              <a:rPr lang="de-DE" dirty="0" err="1"/>
              <a:t>erbaubaren</a:t>
            </a:r>
            <a:r>
              <a:rPr lang="de-DE" dirty="0"/>
              <a:t> Wasserstoffpipelines nach Deutschland herein. Dies kann massiv den Aufbau von Stromnetzen sparen. Die Bewohner dieser Regionen sollten davon profitieren und kostenlos Strom tanken können.</a:t>
            </a:r>
          </a:p>
          <a:p>
            <a:r>
              <a:rPr lang="de-DE" dirty="0"/>
              <a:t>Die Durchführung und Finanzierung der Energiewende steht und fällt mit günstigen erneuerbaren Energien. Dass die Windenergiehersteller nicht ein günstiges, seltene Erden-freies Modell anbieten ist völlig unverständlich: die Politik muss die Massenproduktion von Windenergie durch die Hersteller durch Abnahmegarantien fördern bzw. so schnell wie möglich erzwingen, und ihnen Auflagen machen, hinsichtlich der Reduktion der Produktionskosten und des Baus eines Basismodells … Windenergie muss auf globaler Ebene * 7 von der Produktionskapazität ausgebaut werden … !!!!</a:t>
            </a:r>
          </a:p>
          <a:p>
            <a:r>
              <a:rPr lang="de-DE" dirty="0"/>
              <a:t>Bei allen Berechnungen der Kosten der Energiewende fällt auf, dass bei einer Halbierung der Kosten für Windkraft plötzlich eine Finanzierbarkeit möglich erscheint. </a:t>
            </a:r>
          </a:p>
          <a:p>
            <a:r>
              <a:rPr lang="de-DE" dirty="0"/>
              <a:t>Im Bereich Industrie habe ich so viel gelesen, mir scheint es als unwahrscheinlich, dass sich die Stahl- und Chemieindustrie von selbst umbaut (auch die Zementindustrie tut zu wenig). Es ist überhaupt eine Illusion, dass Stahl- und Chemie etwa Geld ansparen würden und dann ihre Anlagen umbauen: das Geld wird sofort an die institutionellen Investoren ausgeschüttet. </a:t>
            </a:r>
          </a:p>
          <a:p>
            <a:r>
              <a:rPr lang="de-DE" dirty="0"/>
              <a:t>Die Chemieindustrie wird nicht umbauen, weil dann in Teilbereichen die Kosten steigen und ein größerer Teil ihrer Exporte wird wegbrechen. Dies wird zu Arbeitsplatzverlusten führen. Meinem Eindruck nach ist dies unausweichlich. Man wird es aber erst genau wissen, wenn die grünen Anlagen gebaut sind. </a:t>
            </a:r>
            <a:r>
              <a:rPr lang="de-DE" b="1" dirty="0"/>
              <a:t>35 Jahre nachdem der Klimawandel bekannt ist, hat die Chemieindustrie dies immer noch nicht gemacht. </a:t>
            </a:r>
            <a:r>
              <a:rPr lang="de-DE" dirty="0"/>
              <a:t>Teils wird der Staat Firmen übernehmen müssen, um Standorte zu erhalten.  </a:t>
            </a:r>
          </a:p>
          <a:p>
            <a:r>
              <a:rPr lang="de-DE" dirty="0"/>
              <a:t>Dies wird aber nicht zum Verlust der Stahl- und Chemieindustrie in Europa führen, da es die CBAM und sonstige Schutzzölle geben wird. Außerdem ist der Erhalt der Stahl- und Chemieindustrie im nationalen Interesse der Länder, die die Firmen in staatliche Firmen umwandeln können. Dadurch werden viele Arbeitsplätze erhalten werden können.</a:t>
            </a:r>
          </a:p>
          <a:p>
            <a:r>
              <a:rPr lang="de-DE" b="1" u="sng" dirty="0"/>
              <a:t>Aus mehreren Gründen ist ein EU-Umbauplan Stahl 2030-2033 und Chemie 2033-2037 nötig: u.a. weil bei Stahl und Chemie Wasserstoff einen hohen Anteil an den Betriebs- oder Rohstoffen hat, weil dort Kostensteigerungen zu befürchten sind, weil dadurch Firmen die spät umrüsten noch länger hohe Profite machen können und Anreize haben, alles mögliche zu machen, nur nicht umzubauen. Firmen, die früh umbauen, haben Nachteile … würde man die staatlich subventionieren, wäre dies teuer … also warum nicht alle nahezu zeitgleich umbauen?</a:t>
            </a:r>
            <a:r>
              <a:rPr lang="de-DE" dirty="0"/>
              <a:t>. </a:t>
            </a:r>
          </a:p>
          <a:p>
            <a:r>
              <a:rPr lang="de-DE" dirty="0"/>
              <a:t>Für den Wasserstoffhochlauf sind Quoten für grünen Stahl und auch grüne Chemieprodukte denkbar, die müssen aber einfach sein und nur für wenige Industriebereichen gelten. </a:t>
            </a:r>
          </a:p>
          <a:p>
            <a:r>
              <a:rPr lang="de-DE" dirty="0"/>
              <a:t>Deutschland ist führen im Bereich Windkraft, Elektrolyseure, E-Autos, Akkuinnovationen (noch nicht bei der Produktion), bei Großwärmepumpen, bei großen Durchlauferhitzern, in den westlichen Ländern gibt es die führenden Anlagenbauer, die den Umbau der Stahl- und Chemieindustrie durchführen können, im Stahlbereich etwa die deutsche Firma SMS. </a:t>
            </a:r>
          </a:p>
          <a:p>
            <a:r>
              <a:rPr lang="de-DE" dirty="0"/>
              <a:t>Die Energiewende ist somit keine Einbahnstraße , sondern es geht um eine Transformation der Wirtschaft, die Technologie dazu ist vorhanden.</a:t>
            </a:r>
          </a:p>
          <a:p>
            <a:r>
              <a:rPr lang="de-DE" dirty="0"/>
              <a:t>Die Energiewende ist auch von den Rohstoffen her möglich, wir können die Energiewende weltweit vielleicht sogar 2 mal machen, aber sicher nicht 4 oder 8 mal, deshalb muss alles akribisch recycelt werden, siehe meine Hintergrundtexte, 00Teil1.</a:t>
            </a:r>
          </a:p>
          <a:p>
            <a:r>
              <a:rPr lang="de-DE" dirty="0"/>
              <a:t>Ein Unsicherheitsfaktor ist allerdings der Golfstrom bzw. alle möglichen sonstigen Kipppunkte: Was passiert dann? Können Windkraftanlagen einen -20 Grad Winter in Europa überstehen? Was ist mit Solaranlagen? Deshalb ist Technologieoffenheit und Forschung immer wichtig.  </a:t>
            </a:r>
          </a:p>
        </p:txBody>
      </p:sp>
    </p:spTree>
    <p:extLst>
      <p:ext uri="{BB962C8B-B14F-4D97-AF65-F5344CB8AC3E}">
        <p14:creationId xmlns:p14="http://schemas.microsoft.com/office/powerpoint/2010/main" val="21749325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CDE0F-66CA-D296-9DA3-0F9357084ED0}"/>
              </a:ext>
            </a:extLst>
          </p:cNvPr>
          <p:cNvSpPr>
            <a:spLocks noGrp="1"/>
          </p:cNvSpPr>
          <p:nvPr>
            <p:ph type="title"/>
          </p:nvPr>
        </p:nvSpPr>
        <p:spPr/>
        <p:txBody>
          <a:bodyPr/>
          <a:lstStyle/>
          <a:p>
            <a:r>
              <a:rPr lang="de-DE" dirty="0"/>
              <a:t>Stromverbrauch Deutschland</a:t>
            </a:r>
          </a:p>
        </p:txBody>
      </p:sp>
    </p:spTree>
    <p:extLst>
      <p:ext uri="{BB962C8B-B14F-4D97-AF65-F5344CB8AC3E}">
        <p14:creationId xmlns:p14="http://schemas.microsoft.com/office/powerpoint/2010/main" val="11105128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CEB2A2-A9E8-3C03-2631-225A6FEE41DB}"/>
              </a:ext>
            </a:extLst>
          </p:cNvPr>
          <p:cNvSpPr>
            <a:spLocks noGrp="1"/>
          </p:cNvSpPr>
          <p:nvPr>
            <p:ph type="title"/>
          </p:nvPr>
        </p:nvSpPr>
        <p:spPr/>
        <p:txBody>
          <a:bodyPr/>
          <a:lstStyle/>
          <a:p>
            <a:r>
              <a:rPr lang="de-DE" dirty="0"/>
              <a:t>Stromverbrauch Deutschland nach der Energiewende</a:t>
            </a:r>
          </a:p>
        </p:txBody>
      </p:sp>
      <p:sp>
        <p:nvSpPr>
          <p:cNvPr id="3" name="Inhaltsplatzhalter 2">
            <a:extLst>
              <a:ext uri="{FF2B5EF4-FFF2-40B4-BE49-F238E27FC236}">
                <a16:creationId xmlns:a16="http://schemas.microsoft.com/office/drawing/2014/main" id="{D2EB39DB-051F-694D-BF5B-451E3F3E336A}"/>
              </a:ext>
            </a:extLst>
          </p:cNvPr>
          <p:cNvSpPr>
            <a:spLocks noGrp="1"/>
          </p:cNvSpPr>
          <p:nvPr>
            <p:ph idx="1"/>
          </p:nvPr>
        </p:nvSpPr>
        <p:spPr/>
        <p:txBody>
          <a:bodyPr>
            <a:normAutofit fontScale="85000" lnSpcReduction="20000"/>
          </a:bodyPr>
          <a:lstStyle/>
          <a:p>
            <a:r>
              <a:rPr lang="de-DE" dirty="0"/>
              <a:t>E-Autos. In Deutschland gibt es 48 Millionen Autos. Wie viel Strom würden sie verbrauchen, wenn es alle E-Autos wären? Bei 15000 km Kilometer, die ein Pkw in Deutschland im Durchschnitt fährt und 25 kWh Stromverbrauch pro 100 km sind das im Jahr (15000 / 100 = 150, 150 * 25 kWh ), </a:t>
            </a:r>
            <a:r>
              <a:rPr lang="de-DE" dirty="0">
                <a:highlight>
                  <a:srgbClr val="FFFF00"/>
                </a:highlight>
              </a:rPr>
              <a:t>rechnet aus</a:t>
            </a:r>
            <a:r>
              <a:rPr lang="de-DE" dirty="0"/>
              <a:t>: _________________________ kWh * ________________________ (Anzahl der Autos in </a:t>
            </a:r>
            <a:r>
              <a:rPr lang="de-DE" dirty="0" err="1"/>
              <a:t>Deuschland</a:t>
            </a:r>
            <a:r>
              <a:rPr lang="de-DE" dirty="0"/>
              <a:t>) = ___________________________ kWh, das sind _________________________________ MWh, das sind __________________ GWh, das sind ___________ TWh … </a:t>
            </a:r>
          </a:p>
          <a:p>
            <a:r>
              <a:rPr lang="de-DE" dirty="0"/>
              <a:t>Lkw. In Deutschland werden von schweren Lkw über 12 Tonnen 51 Mrd. km im Jahr gefahren (2018) (kleine Lkw und Transporter werden hier nicht mitgerechnet). E-Lkw gibt es, sie brauchen 120 kWh Strom pro 100 km, Info aus FAZ-Artikel , das sind 51.000.000.000 km / 100 = ___________________________ * 120 kWh = _________________________ kWh, das sind ___________________________ Megawattstunden, das sind _________________________ Gigawattstunden, das sind ______________ Terawattstunden Strom für schwere E-Lkw. </a:t>
            </a:r>
          </a:p>
        </p:txBody>
      </p:sp>
    </p:spTree>
    <p:extLst>
      <p:ext uri="{BB962C8B-B14F-4D97-AF65-F5344CB8AC3E}">
        <p14:creationId xmlns:p14="http://schemas.microsoft.com/office/powerpoint/2010/main" val="10840441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E9CDA-AD16-8A5E-1279-61EB775430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9783A4-14D0-5115-988A-7E8732AE5856}"/>
              </a:ext>
            </a:extLst>
          </p:cNvPr>
          <p:cNvSpPr>
            <a:spLocks noGrp="1"/>
          </p:cNvSpPr>
          <p:nvPr>
            <p:ph type="title"/>
          </p:nvPr>
        </p:nvSpPr>
        <p:spPr/>
        <p:txBody>
          <a:bodyPr/>
          <a:lstStyle/>
          <a:p>
            <a:r>
              <a:rPr lang="de-DE" dirty="0"/>
              <a:t>Stromverbrauch Deutschland nach der Energiewende</a:t>
            </a:r>
          </a:p>
        </p:txBody>
      </p:sp>
      <p:sp>
        <p:nvSpPr>
          <p:cNvPr id="3" name="Inhaltsplatzhalter 2">
            <a:extLst>
              <a:ext uri="{FF2B5EF4-FFF2-40B4-BE49-F238E27FC236}">
                <a16:creationId xmlns:a16="http://schemas.microsoft.com/office/drawing/2014/main" id="{ABEB1EA9-639B-5379-1802-78AD88C2F6BE}"/>
              </a:ext>
            </a:extLst>
          </p:cNvPr>
          <p:cNvSpPr>
            <a:spLocks noGrp="1"/>
          </p:cNvSpPr>
          <p:nvPr>
            <p:ph idx="1"/>
          </p:nvPr>
        </p:nvSpPr>
        <p:spPr/>
        <p:txBody>
          <a:bodyPr>
            <a:normAutofit lnSpcReduction="10000"/>
          </a:bodyPr>
          <a:lstStyle/>
          <a:p>
            <a:r>
              <a:rPr lang="de-DE" dirty="0"/>
              <a:t>E-Autos. In Deutschland gibt es 48 Millionen Autos.  Bei 15000 km Kilometer, die ein Pkw in Deutschland im Durchschnitt fährt und 25 kWh Verbrauch pro 100 km sind das im Jahr 3750 kWh * 48.000.000 = 180.000.000.000 kWh, das sind 180.000.000 MWh, das sind 180.000 GWh, </a:t>
            </a:r>
            <a:r>
              <a:rPr lang="de-DE" u="sng" dirty="0"/>
              <a:t>das sind für E-Autos also 180 TWh </a:t>
            </a:r>
            <a:r>
              <a:rPr lang="de-DE" dirty="0"/>
              <a:t>… </a:t>
            </a:r>
          </a:p>
          <a:p>
            <a:r>
              <a:rPr lang="de-DE" dirty="0"/>
              <a:t>Lkw. In Deutschland werden von schweren Lkw über 12 Tonnen 51 Mrd. km gefahren (2018) (kleine Lkw und Transporter werden hier nicht mitgerechnet) , E-Lkw gibt es, sie brauchen 120 kWh pro 100 km, Info aus FAZ-Artikel , das sind 51.000.000.000 / 100 = 510.000.000 * 120 kWh = 61.200.000.000 kWh, das sind 61.200.000 Megawattstunden, das sind 61.200 Gigawattstunden, das sind </a:t>
            </a:r>
            <a:r>
              <a:rPr lang="de-DE" u="sng" dirty="0"/>
              <a:t>61,2 Terawattstunden Strom für schwere E-Lkw. </a:t>
            </a:r>
          </a:p>
        </p:txBody>
      </p:sp>
    </p:spTree>
    <p:extLst>
      <p:ext uri="{BB962C8B-B14F-4D97-AF65-F5344CB8AC3E}">
        <p14:creationId xmlns:p14="http://schemas.microsoft.com/office/powerpoint/2010/main" val="21231881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4999F27-CBAC-BD51-4801-9D90C683431B}"/>
              </a:ext>
            </a:extLst>
          </p:cNvPr>
          <p:cNvSpPr>
            <a:spLocks noGrp="1"/>
          </p:cNvSpPr>
          <p:nvPr>
            <p:ph idx="1"/>
          </p:nvPr>
        </p:nvSpPr>
        <p:spPr/>
        <p:txBody>
          <a:bodyPr>
            <a:normAutofit lnSpcReduction="10000"/>
          </a:bodyPr>
          <a:lstStyle/>
          <a:p>
            <a:r>
              <a:rPr lang="de-DE" dirty="0"/>
              <a:t>Wärmepumpen: Die Bundesnetzagentur meldet, dass 740.000 Wärmepumpen einen Stromverbrauch von 4,5 Terawattstunden haben, das sind 4.500.000.000 kWh / 740.000 = 6081 kWh pro Wärmepumpe, dies sind offenbar größere Häuser, da Bosch den Stromverbrauch von 27 kWh bis 42 kWh pro qm angibt. 6081 / 42 = 144 qm oder / 27 sind 225 qm. </a:t>
            </a:r>
          </a:p>
          <a:p>
            <a:r>
              <a:rPr lang="de-DE" dirty="0"/>
              <a:t>Mal mit normalen Haushaltsgrößen und Werten </a:t>
            </a:r>
            <a:r>
              <a:rPr lang="de-DE" dirty="0">
                <a:highlight>
                  <a:srgbClr val="FFFF00"/>
                </a:highlight>
              </a:rPr>
              <a:t>gerechnet</a:t>
            </a:r>
            <a:r>
              <a:rPr lang="de-DE" dirty="0"/>
              <a:t>: 60 qm * 30 kWh = 1800 kWh Jahresverbrauch, mal 40,9 Millionen Haushalte = __________________________________kWh, das sind 73.620.000 Megawattstunden, das sind ________________________ Gigawattstunden, das sind ________________ Terawattstunden Strom für Wärmepumpen</a:t>
            </a:r>
          </a:p>
        </p:txBody>
      </p:sp>
      <p:sp>
        <p:nvSpPr>
          <p:cNvPr id="4" name="Titel 1">
            <a:extLst>
              <a:ext uri="{FF2B5EF4-FFF2-40B4-BE49-F238E27FC236}">
                <a16:creationId xmlns:a16="http://schemas.microsoft.com/office/drawing/2014/main" id="{E8EC6767-73FC-1911-1472-F0206A6D8C27}"/>
              </a:ext>
            </a:extLst>
          </p:cNvPr>
          <p:cNvSpPr>
            <a:spLocks noGrp="1"/>
          </p:cNvSpPr>
          <p:nvPr>
            <p:ph type="title"/>
          </p:nvPr>
        </p:nvSpPr>
        <p:spPr>
          <a:xfrm>
            <a:off x="838200" y="365125"/>
            <a:ext cx="10515600" cy="1325563"/>
          </a:xfrm>
        </p:spPr>
        <p:txBody>
          <a:bodyPr/>
          <a:lstStyle/>
          <a:p>
            <a:r>
              <a:rPr lang="de-DE" dirty="0"/>
              <a:t>Stromverbrauch Deutschland nach der Energiewende</a:t>
            </a:r>
          </a:p>
        </p:txBody>
      </p:sp>
    </p:spTree>
    <p:extLst>
      <p:ext uri="{BB962C8B-B14F-4D97-AF65-F5344CB8AC3E}">
        <p14:creationId xmlns:p14="http://schemas.microsoft.com/office/powerpoint/2010/main" val="13719859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AD11B-EA39-5DC6-46E5-63126046F508}"/>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CC55853-B8A2-3B37-7902-0C700D54A841}"/>
              </a:ext>
            </a:extLst>
          </p:cNvPr>
          <p:cNvSpPr>
            <a:spLocks noGrp="1"/>
          </p:cNvSpPr>
          <p:nvPr>
            <p:ph idx="1"/>
          </p:nvPr>
        </p:nvSpPr>
        <p:spPr/>
        <p:txBody>
          <a:bodyPr/>
          <a:lstStyle/>
          <a:p>
            <a:r>
              <a:rPr lang="de-DE" dirty="0"/>
              <a:t>Wärmepumpen: Die Bundesnetzagentur meldet, dass 740.000 Wärmepumpen einen Stromverbrauch von 4,5 Terawattstunden haben, das sind 4.500.000.000 kWh / 740.000 = 6081 kWh, dies sind offenbar größere Häuser, da Bosch den Stromverbrauch von 27 kWh bis 42 kWh pro qm angibt. 6081 / 42 = 144 qm oder / 27 sind 225 qm.</a:t>
            </a:r>
          </a:p>
          <a:p>
            <a:r>
              <a:rPr lang="de-DE" dirty="0"/>
              <a:t>Mal mit normalen Haushaltsgrößen und Werten gerechnet: 60 qm * 30 kWh = 1800 kWh Jahresverbrauch, mal 40,9 Millionen Haushalte = 73.620.000.000 kWh, das sind 73.620.000 Megawattstunden, das sind 73.620 Gigawattstunden, das sind </a:t>
            </a:r>
            <a:r>
              <a:rPr lang="de-DE" u="sng" dirty="0"/>
              <a:t>73,6 Terawattstunden Strom für Wärmepumpen</a:t>
            </a:r>
          </a:p>
        </p:txBody>
      </p:sp>
      <p:sp>
        <p:nvSpPr>
          <p:cNvPr id="4" name="Titel 1">
            <a:extLst>
              <a:ext uri="{FF2B5EF4-FFF2-40B4-BE49-F238E27FC236}">
                <a16:creationId xmlns:a16="http://schemas.microsoft.com/office/drawing/2014/main" id="{06BE9C9A-E61C-37A4-2F6F-2B85692F43F0}"/>
              </a:ext>
            </a:extLst>
          </p:cNvPr>
          <p:cNvSpPr>
            <a:spLocks noGrp="1"/>
          </p:cNvSpPr>
          <p:nvPr>
            <p:ph type="title"/>
          </p:nvPr>
        </p:nvSpPr>
        <p:spPr>
          <a:xfrm>
            <a:off x="838200" y="365125"/>
            <a:ext cx="10515600" cy="1325563"/>
          </a:xfrm>
        </p:spPr>
        <p:txBody>
          <a:bodyPr/>
          <a:lstStyle/>
          <a:p>
            <a:r>
              <a:rPr lang="de-DE" dirty="0"/>
              <a:t>Stromverbrauch Deutschland nach der Energiewende</a:t>
            </a:r>
          </a:p>
        </p:txBody>
      </p:sp>
    </p:spTree>
    <p:extLst>
      <p:ext uri="{BB962C8B-B14F-4D97-AF65-F5344CB8AC3E}">
        <p14:creationId xmlns:p14="http://schemas.microsoft.com/office/powerpoint/2010/main" val="7984370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FC763AE-5627-AEC1-5D79-0A64E470CC11}"/>
              </a:ext>
            </a:extLst>
          </p:cNvPr>
          <p:cNvSpPr>
            <a:spLocks noGrp="1"/>
          </p:cNvSpPr>
          <p:nvPr>
            <p:ph idx="1"/>
          </p:nvPr>
        </p:nvSpPr>
        <p:spPr/>
        <p:txBody>
          <a:bodyPr>
            <a:normAutofit fontScale="92500"/>
          </a:bodyPr>
          <a:lstStyle/>
          <a:p>
            <a:r>
              <a:rPr lang="de-DE" dirty="0"/>
              <a:t>Industrie: Wasserstoff 10.000.000 Tonnen</a:t>
            </a:r>
          </a:p>
          <a:p>
            <a:r>
              <a:rPr lang="de-DE" dirty="0"/>
              <a:t>1000 mal ein 100 MW Elektrolyseur, der 10.000 Tonnen pro Jahr schafft.</a:t>
            </a:r>
          </a:p>
          <a:p>
            <a:r>
              <a:rPr lang="de-DE" dirty="0">
                <a:highlight>
                  <a:srgbClr val="FFFF00"/>
                </a:highlight>
              </a:rPr>
              <a:t>Wie viel Strom ist dazu nötig</a:t>
            </a:r>
            <a:r>
              <a:rPr lang="de-DE" dirty="0"/>
              <a:t>?</a:t>
            </a:r>
          </a:p>
          <a:p>
            <a:r>
              <a:rPr lang="de-DE" dirty="0"/>
              <a:t>1000 * 100 = ____________________________</a:t>
            </a:r>
          </a:p>
          <a:p>
            <a:r>
              <a:rPr lang="de-DE" dirty="0"/>
              <a:t>___________________ MW * 8760 (Stunden des Jahres) = _____________________MWh, das sind: ___________________ GWh, das sind: ___________________TWh</a:t>
            </a:r>
          </a:p>
          <a:p>
            <a:r>
              <a:rPr lang="de-DE" dirty="0"/>
              <a:t>Dazu kommt noch der Stromverbrauch und der Strom für die Prozesswärme für die anderen Industrien, sprich: Gießereien, Zellstoffindustrie, Glasindustrie, Ziegelherstellung … </a:t>
            </a:r>
          </a:p>
        </p:txBody>
      </p:sp>
      <p:sp>
        <p:nvSpPr>
          <p:cNvPr id="4" name="Titel 1">
            <a:extLst>
              <a:ext uri="{FF2B5EF4-FFF2-40B4-BE49-F238E27FC236}">
                <a16:creationId xmlns:a16="http://schemas.microsoft.com/office/drawing/2014/main" id="{76B437B9-AF3F-6FB1-1470-732A13E798BA}"/>
              </a:ext>
            </a:extLst>
          </p:cNvPr>
          <p:cNvSpPr txBox="1">
            <a:spLocks/>
          </p:cNvSpPr>
          <p:nvPr/>
        </p:nvSpPr>
        <p:spPr>
          <a:xfrm>
            <a:off x="976745" y="2404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Stromverbrauch Deutschland nach der Energiewende</a:t>
            </a:r>
          </a:p>
        </p:txBody>
      </p:sp>
    </p:spTree>
    <p:extLst>
      <p:ext uri="{BB962C8B-B14F-4D97-AF65-F5344CB8AC3E}">
        <p14:creationId xmlns:p14="http://schemas.microsoft.com/office/powerpoint/2010/main" val="29432554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6F29E-DE58-91C6-5D73-ED2605CB02B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81F568B-2FFD-95DA-9F77-605AC1907093}"/>
              </a:ext>
            </a:extLst>
          </p:cNvPr>
          <p:cNvSpPr>
            <a:spLocks noGrp="1"/>
          </p:cNvSpPr>
          <p:nvPr>
            <p:ph idx="1"/>
          </p:nvPr>
        </p:nvSpPr>
        <p:spPr/>
        <p:txBody>
          <a:bodyPr>
            <a:normAutofit lnSpcReduction="10000"/>
          </a:bodyPr>
          <a:lstStyle/>
          <a:p>
            <a:r>
              <a:rPr lang="de-DE" dirty="0"/>
              <a:t>Industrie: Wasserstoff 10.000.000 Tonnen</a:t>
            </a:r>
          </a:p>
          <a:p>
            <a:r>
              <a:rPr lang="de-DE" dirty="0"/>
              <a:t>1000 mal ein 100 MW Elektrolyseur, der 10.000 Tonnen pro Jahr schafft.</a:t>
            </a:r>
          </a:p>
          <a:p>
            <a:r>
              <a:rPr lang="de-DE" dirty="0"/>
              <a:t>Wie viel Strom ist dazu nötig?</a:t>
            </a:r>
          </a:p>
          <a:p>
            <a:r>
              <a:rPr lang="de-DE" dirty="0"/>
              <a:t>1000 * 100 = 100.000</a:t>
            </a:r>
          </a:p>
          <a:p>
            <a:r>
              <a:rPr lang="de-DE" dirty="0"/>
              <a:t>100.000 MW * 8760 = 876.000.000 MWh, das sind 876.000 GWh, das sind </a:t>
            </a:r>
            <a:r>
              <a:rPr lang="de-DE" u="sng" dirty="0"/>
              <a:t>876 Terawattstunden </a:t>
            </a:r>
            <a:r>
              <a:rPr lang="de-DE" dirty="0"/>
              <a:t>bzw. TWh</a:t>
            </a:r>
          </a:p>
          <a:p>
            <a:r>
              <a:rPr lang="de-DE" dirty="0"/>
              <a:t>Dazu kommt noch der Stromverbrauch und der Strom für die Prozesswärme für die anderen Industrien, sprich: Gießereien, Zellstoffindustrie, Glasindustrie, Ziegelherstellung … </a:t>
            </a:r>
          </a:p>
        </p:txBody>
      </p:sp>
      <p:sp>
        <p:nvSpPr>
          <p:cNvPr id="4" name="Titel 1">
            <a:extLst>
              <a:ext uri="{FF2B5EF4-FFF2-40B4-BE49-F238E27FC236}">
                <a16:creationId xmlns:a16="http://schemas.microsoft.com/office/drawing/2014/main" id="{36C32B5B-FC80-C16A-757C-A6FC520DB6EB}"/>
              </a:ext>
            </a:extLst>
          </p:cNvPr>
          <p:cNvSpPr txBox="1">
            <a:spLocks/>
          </p:cNvSpPr>
          <p:nvPr/>
        </p:nvSpPr>
        <p:spPr>
          <a:xfrm>
            <a:off x="976745" y="2404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Stromverbrauch Deutschland nach der Energiewende</a:t>
            </a:r>
          </a:p>
        </p:txBody>
      </p:sp>
    </p:spTree>
    <p:extLst>
      <p:ext uri="{BB962C8B-B14F-4D97-AF65-F5344CB8AC3E}">
        <p14:creationId xmlns:p14="http://schemas.microsoft.com/office/powerpoint/2010/main" val="2355629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A06893-4B70-51E4-37B8-D7A973D5C34A}"/>
              </a:ext>
            </a:extLst>
          </p:cNvPr>
          <p:cNvSpPr>
            <a:spLocks noGrp="1"/>
          </p:cNvSpPr>
          <p:nvPr>
            <p:ph type="title"/>
          </p:nvPr>
        </p:nvSpPr>
        <p:spPr>
          <a:xfrm>
            <a:off x="838200" y="176211"/>
            <a:ext cx="10515600" cy="1009651"/>
          </a:xfrm>
        </p:spPr>
        <p:txBody>
          <a:bodyPr/>
          <a:lstStyle/>
          <a:p>
            <a:r>
              <a:rPr lang="de-DE" dirty="0"/>
              <a:t>Baltic I vor Prerow</a:t>
            </a:r>
          </a:p>
        </p:txBody>
      </p:sp>
      <p:sp>
        <p:nvSpPr>
          <p:cNvPr id="3" name="Inhaltsplatzhalter 2">
            <a:extLst>
              <a:ext uri="{FF2B5EF4-FFF2-40B4-BE49-F238E27FC236}">
                <a16:creationId xmlns:a16="http://schemas.microsoft.com/office/drawing/2014/main" id="{C829090D-4F2A-B06F-B966-B4432D6E10B1}"/>
              </a:ext>
            </a:extLst>
          </p:cNvPr>
          <p:cNvSpPr>
            <a:spLocks noGrp="1"/>
          </p:cNvSpPr>
          <p:nvPr>
            <p:ph idx="1"/>
          </p:nvPr>
        </p:nvSpPr>
        <p:spPr>
          <a:xfrm>
            <a:off x="517358" y="1253331"/>
            <a:ext cx="11309684" cy="4351338"/>
          </a:xfrm>
        </p:spPr>
        <p:txBody>
          <a:bodyPr>
            <a:normAutofit fontScale="85000" lnSpcReduction="10000"/>
          </a:bodyPr>
          <a:lstStyle/>
          <a:p>
            <a:r>
              <a:rPr lang="de-DE" dirty="0"/>
              <a:t>Wenn das schon so gut geht, rechnet doch mal Baltic 1 vor Prerow aus: </a:t>
            </a:r>
          </a:p>
          <a:p>
            <a:r>
              <a:rPr lang="de-DE" dirty="0"/>
              <a:t>Er wurde schon 1997 geplant, 2006 erfolgte die Baugenehmigung, der Bau erfolgte 2010 vom März bis September, Kosten 200 Mill., er wurde gebaut von EnBW, er verfügt über 21 Windkraftanlagen von Siemens mit 2,3 Megawatt / MW Leistung, </a:t>
            </a:r>
          </a:p>
          <a:p>
            <a:r>
              <a:rPr lang="de-DE" dirty="0">
                <a:highlight>
                  <a:srgbClr val="FFFF00"/>
                </a:highlight>
              </a:rPr>
              <a:t>rechnet die Jahresleistung aus</a:t>
            </a:r>
            <a:r>
              <a:rPr lang="de-DE" dirty="0"/>
              <a:t>:</a:t>
            </a:r>
          </a:p>
          <a:p>
            <a:r>
              <a:rPr lang="de-DE" dirty="0"/>
              <a:t>21 * 2,3 MW = __________48,3__________ * 8760 </a:t>
            </a:r>
          </a:p>
          <a:p>
            <a:pPr marL="0" indent="0">
              <a:buNone/>
            </a:pPr>
            <a:r>
              <a:rPr lang="de-DE" dirty="0"/>
              <a:t>____________ 423.108 _____________ MWh</a:t>
            </a:r>
          </a:p>
          <a:p>
            <a:pPr marL="0" indent="0">
              <a:buNone/>
            </a:pPr>
            <a:r>
              <a:rPr lang="de-DE" dirty="0"/>
              <a:t>hier ist guter Wind, nehmen wird auch als Kapazitätsfaktor * 0,4 =</a:t>
            </a:r>
          </a:p>
          <a:p>
            <a:pPr marL="0" indent="0">
              <a:buNone/>
            </a:pPr>
            <a:r>
              <a:rPr lang="de-DE" dirty="0"/>
              <a:t>das sind ________ 169.243 ____________Megawattstunden MWh</a:t>
            </a:r>
          </a:p>
          <a:p>
            <a:pPr marL="0" indent="0">
              <a:buNone/>
            </a:pPr>
            <a:r>
              <a:rPr lang="de-DE" dirty="0"/>
              <a:t>das sind ________169___________________ Gigawattstunden GWh</a:t>
            </a:r>
          </a:p>
          <a:p>
            <a:pPr marL="0" indent="0">
              <a:buNone/>
            </a:pPr>
            <a:r>
              <a:rPr lang="de-DE" dirty="0"/>
              <a:t>das sind ________0,169__________________ Terawattstunden TWh</a:t>
            </a:r>
          </a:p>
          <a:p>
            <a:pPr marL="0" indent="0">
              <a:buNone/>
            </a:pPr>
            <a:endParaRPr lang="de-DE" dirty="0"/>
          </a:p>
          <a:p>
            <a:endParaRPr lang="de-DE" dirty="0"/>
          </a:p>
        </p:txBody>
      </p:sp>
    </p:spTree>
    <p:extLst>
      <p:ext uri="{BB962C8B-B14F-4D97-AF65-F5344CB8AC3E}">
        <p14:creationId xmlns:p14="http://schemas.microsoft.com/office/powerpoint/2010/main" val="5515686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6C836D3-900C-8C3A-C4B4-1CEA70AB60D2}"/>
              </a:ext>
            </a:extLst>
          </p:cNvPr>
          <p:cNvSpPr>
            <a:spLocks noGrp="1"/>
          </p:cNvSpPr>
          <p:nvPr>
            <p:ph idx="1"/>
          </p:nvPr>
        </p:nvSpPr>
        <p:spPr>
          <a:xfrm>
            <a:off x="838200" y="1479262"/>
            <a:ext cx="10515600" cy="5188238"/>
          </a:xfrm>
        </p:spPr>
        <p:txBody>
          <a:bodyPr>
            <a:normAutofit fontScale="85000" lnSpcReduction="20000"/>
          </a:bodyPr>
          <a:lstStyle/>
          <a:p>
            <a:r>
              <a:rPr lang="de-DE" dirty="0"/>
              <a:t>E-Autos:					_________</a:t>
            </a:r>
          </a:p>
          <a:p>
            <a:r>
              <a:rPr lang="de-DE" dirty="0"/>
              <a:t>E-Lkw:					_________</a:t>
            </a:r>
          </a:p>
          <a:p>
            <a:r>
              <a:rPr lang="de-DE" dirty="0"/>
              <a:t>Wärmepumpen: 				_________</a:t>
            </a:r>
          </a:p>
          <a:p>
            <a:r>
              <a:rPr lang="de-DE" dirty="0"/>
              <a:t>Strom für Wasserstoff für Industrie: 	_________</a:t>
            </a:r>
          </a:p>
          <a:p>
            <a:r>
              <a:rPr lang="de-DE" dirty="0"/>
              <a:t>Dazu kommt: </a:t>
            </a:r>
          </a:p>
          <a:p>
            <a:r>
              <a:rPr lang="de-DE" dirty="0"/>
              <a:t>Unser heutiger Stromverbrauch ca. 	549 TWh</a:t>
            </a:r>
          </a:p>
          <a:p>
            <a:r>
              <a:rPr lang="de-DE" dirty="0"/>
              <a:t>Sonstige Industrie ca. 			100 TWh</a:t>
            </a:r>
          </a:p>
          <a:p>
            <a:r>
              <a:rPr lang="de-DE" dirty="0"/>
              <a:t>Schifffahrt 					8 TWh</a:t>
            </a:r>
          </a:p>
          <a:p>
            <a:r>
              <a:rPr lang="de-DE" dirty="0"/>
              <a:t>Flugverkehr 					100 TWh</a:t>
            </a:r>
          </a:p>
          <a:p>
            <a:r>
              <a:rPr lang="de-DE" dirty="0"/>
              <a:t>Rechenzentren 				18 TWh</a:t>
            </a:r>
          </a:p>
          <a:p>
            <a:endParaRPr lang="de-DE" dirty="0"/>
          </a:p>
          <a:p>
            <a:pPr marL="0" indent="0">
              <a:buNone/>
            </a:pPr>
            <a:endParaRPr lang="de-DE" dirty="0"/>
          </a:p>
          <a:p>
            <a:r>
              <a:rPr lang="de-DE" dirty="0"/>
              <a:t>Wie viel ist es insgesamt: ___________________________</a:t>
            </a:r>
          </a:p>
        </p:txBody>
      </p:sp>
      <p:sp>
        <p:nvSpPr>
          <p:cNvPr id="4" name="Titel 1">
            <a:extLst>
              <a:ext uri="{FF2B5EF4-FFF2-40B4-BE49-F238E27FC236}">
                <a16:creationId xmlns:a16="http://schemas.microsoft.com/office/drawing/2014/main" id="{E28100BF-4870-A493-B723-77266CE49CF9}"/>
              </a:ext>
            </a:extLst>
          </p:cNvPr>
          <p:cNvSpPr txBox="1">
            <a:spLocks/>
          </p:cNvSpPr>
          <p:nvPr/>
        </p:nvSpPr>
        <p:spPr>
          <a:xfrm>
            <a:off x="962891"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Stromverbrauch Deutschland nach der Energiewende</a:t>
            </a:r>
          </a:p>
        </p:txBody>
      </p:sp>
    </p:spTree>
    <p:extLst>
      <p:ext uri="{BB962C8B-B14F-4D97-AF65-F5344CB8AC3E}">
        <p14:creationId xmlns:p14="http://schemas.microsoft.com/office/powerpoint/2010/main" val="25116688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E3B92-8DE0-419C-CF06-576C26B9896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DD68C88-9E05-E987-AB7E-F5E5F9CE2DCB}"/>
              </a:ext>
            </a:extLst>
          </p:cNvPr>
          <p:cNvSpPr>
            <a:spLocks noGrp="1"/>
          </p:cNvSpPr>
          <p:nvPr>
            <p:ph idx="1"/>
          </p:nvPr>
        </p:nvSpPr>
        <p:spPr>
          <a:xfrm>
            <a:off x="838200" y="1479262"/>
            <a:ext cx="10515600" cy="5188238"/>
          </a:xfrm>
        </p:spPr>
        <p:txBody>
          <a:bodyPr>
            <a:normAutofit fontScale="85000" lnSpcReduction="20000"/>
          </a:bodyPr>
          <a:lstStyle/>
          <a:p>
            <a:r>
              <a:rPr lang="de-DE" dirty="0"/>
              <a:t>E-Autos:					180 TWh</a:t>
            </a:r>
          </a:p>
          <a:p>
            <a:r>
              <a:rPr lang="de-DE" dirty="0"/>
              <a:t>E-Lkw:					61 TWh</a:t>
            </a:r>
          </a:p>
          <a:p>
            <a:r>
              <a:rPr lang="de-DE" dirty="0"/>
              <a:t>Wärmepumpen: 				73 TWh</a:t>
            </a:r>
          </a:p>
          <a:p>
            <a:r>
              <a:rPr lang="de-DE" dirty="0"/>
              <a:t>Strom für Wasserstoff für Industrie: 	876 TWh</a:t>
            </a:r>
          </a:p>
          <a:p>
            <a:r>
              <a:rPr lang="de-DE" dirty="0"/>
              <a:t>Dazu kommt: </a:t>
            </a:r>
          </a:p>
          <a:p>
            <a:r>
              <a:rPr lang="de-DE" dirty="0"/>
              <a:t>Unser heutiger Stromverbrauch ca. 	549 TWh</a:t>
            </a:r>
          </a:p>
          <a:p>
            <a:r>
              <a:rPr lang="de-DE" dirty="0"/>
              <a:t>Sonstige Industrie ca. 			100 TWh</a:t>
            </a:r>
          </a:p>
          <a:p>
            <a:r>
              <a:rPr lang="de-DE" dirty="0"/>
              <a:t>Schifffahrt 					8 TWh</a:t>
            </a:r>
          </a:p>
          <a:p>
            <a:r>
              <a:rPr lang="de-DE" dirty="0"/>
              <a:t>Flugverkehr 					100 TWh</a:t>
            </a:r>
          </a:p>
          <a:p>
            <a:r>
              <a:rPr lang="de-DE" dirty="0"/>
              <a:t>Rechenzentren 				18 TWh</a:t>
            </a:r>
          </a:p>
          <a:p>
            <a:endParaRPr lang="de-DE" dirty="0"/>
          </a:p>
          <a:p>
            <a:pPr marL="0" indent="0">
              <a:buNone/>
            </a:pPr>
            <a:endParaRPr lang="de-DE" dirty="0"/>
          </a:p>
          <a:p>
            <a:r>
              <a:rPr lang="de-DE" dirty="0"/>
              <a:t>Wie viel ist es insgesamt: ___________1965 TWh___</a:t>
            </a:r>
          </a:p>
        </p:txBody>
      </p:sp>
      <p:sp>
        <p:nvSpPr>
          <p:cNvPr id="4" name="Titel 1">
            <a:extLst>
              <a:ext uri="{FF2B5EF4-FFF2-40B4-BE49-F238E27FC236}">
                <a16:creationId xmlns:a16="http://schemas.microsoft.com/office/drawing/2014/main" id="{A8A84C29-AF70-681F-02C9-42AFBB568713}"/>
              </a:ext>
            </a:extLst>
          </p:cNvPr>
          <p:cNvSpPr txBox="1">
            <a:spLocks/>
          </p:cNvSpPr>
          <p:nvPr/>
        </p:nvSpPr>
        <p:spPr>
          <a:xfrm>
            <a:off x="962891"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Stromverbrauch Deutschland nach der Energiewende</a:t>
            </a:r>
          </a:p>
        </p:txBody>
      </p:sp>
    </p:spTree>
    <p:extLst>
      <p:ext uri="{BB962C8B-B14F-4D97-AF65-F5344CB8AC3E}">
        <p14:creationId xmlns:p14="http://schemas.microsoft.com/office/powerpoint/2010/main" val="11482996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D80537-3F4E-8A4F-37F0-4583B7693FE7}"/>
              </a:ext>
            </a:extLst>
          </p:cNvPr>
          <p:cNvSpPr>
            <a:spLocks noGrp="1"/>
          </p:cNvSpPr>
          <p:nvPr>
            <p:ph type="title"/>
          </p:nvPr>
        </p:nvSpPr>
        <p:spPr>
          <a:xfrm>
            <a:off x="838200" y="163945"/>
            <a:ext cx="10515600" cy="1034184"/>
          </a:xfrm>
        </p:spPr>
        <p:txBody>
          <a:bodyPr/>
          <a:lstStyle/>
          <a:p>
            <a:r>
              <a:rPr lang="de-DE" dirty="0"/>
              <a:t>Zum Vergleich:</a:t>
            </a:r>
          </a:p>
        </p:txBody>
      </p:sp>
      <p:sp>
        <p:nvSpPr>
          <p:cNvPr id="3" name="Inhaltsplatzhalter 2">
            <a:extLst>
              <a:ext uri="{FF2B5EF4-FFF2-40B4-BE49-F238E27FC236}">
                <a16:creationId xmlns:a16="http://schemas.microsoft.com/office/drawing/2014/main" id="{4E58CD64-5715-B194-5B70-CD689A9C54EA}"/>
              </a:ext>
            </a:extLst>
          </p:cNvPr>
          <p:cNvSpPr>
            <a:spLocks noGrp="1"/>
          </p:cNvSpPr>
          <p:nvPr>
            <p:ph idx="1"/>
          </p:nvPr>
        </p:nvSpPr>
        <p:spPr>
          <a:xfrm>
            <a:off x="838200" y="1368424"/>
            <a:ext cx="10515600" cy="5143211"/>
          </a:xfrm>
        </p:spPr>
        <p:txBody>
          <a:bodyPr>
            <a:normAutofit/>
          </a:bodyPr>
          <a:lstStyle/>
          <a:p>
            <a:r>
              <a:rPr lang="de-DE" dirty="0"/>
              <a:t>In Genehmigung des </a:t>
            </a:r>
            <a:r>
              <a:rPr lang="de-DE" dirty="0" err="1"/>
              <a:t>Szenariorahmens</a:t>
            </a:r>
            <a:r>
              <a:rPr lang="de-DE" dirty="0"/>
              <a:t> für den Netzentwicklungsplan Strom 2025-2037 / 2045, Bundesnetzagentur April 2025, gibt es auf S. 47 ebenfalls eine aktuelle Prognosen für den Strombedarf, hier kommt man </a:t>
            </a:r>
            <a:r>
              <a:rPr lang="de-DE" b="1" dirty="0"/>
              <a:t>im höchsten Szenario C 2045 auf </a:t>
            </a:r>
            <a:r>
              <a:rPr lang="de-DE" b="1" u="sng" dirty="0"/>
              <a:t>1275,5 TWh</a:t>
            </a:r>
            <a:r>
              <a:rPr lang="de-DE" b="1" dirty="0"/>
              <a:t> Bruttostromverbrauch (vor Netzverlusten) und </a:t>
            </a:r>
            <a:r>
              <a:rPr lang="de-DE" b="1" u="sng" dirty="0"/>
              <a:t>1195,1 TWh</a:t>
            </a:r>
            <a:r>
              <a:rPr lang="de-DE" b="1" dirty="0"/>
              <a:t> Nettostromverbrauch</a:t>
            </a:r>
            <a:r>
              <a:rPr lang="de-DE" dirty="0"/>
              <a:t>, ein Grund für die weniger hohen Zahlen ist, dass der Anfangswert bei mir 549 TWH dort nicht erscheint, es fängt mit Haushalten an 171 TWh, davon Wärmepumpen 82,6, Gewerbe, Handel, Dienstleistungen hat 230,7 TWh Verbrauch, davon Rechenzentren 116,2 TWh, Industrie hat 345,5 TWh Verbrauch (ohne Elektrolyseure offenbar), Verkehr 183 TWh, Elektrolyse 224 TWh, Fernwärme 31,7, davon Elektrokessel 8,1 TWh und Großwärmepumpen 23,6 TWH.</a:t>
            </a:r>
          </a:p>
        </p:txBody>
      </p:sp>
    </p:spTree>
    <p:extLst>
      <p:ext uri="{BB962C8B-B14F-4D97-AF65-F5344CB8AC3E}">
        <p14:creationId xmlns:p14="http://schemas.microsoft.com/office/powerpoint/2010/main" val="3784271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BF993-F77A-E3C9-5F52-DB0633116FD7}"/>
              </a:ext>
            </a:extLst>
          </p:cNvPr>
          <p:cNvSpPr>
            <a:spLocks noGrp="1"/>
          </p:cNvSpPr>
          <p:nvPr>
            <p:ph type="title"/>
          </p:nvPr>
        </p:nvSpPr>
        <p:spPr>
          <a:xfrm>
            <a:off x="838200" y="70102"/>
            <a:ext cx="10515600" cy="880394"/>
          </a:xfrm>
        </p:spPr>
        <p:txBody>
          <a:bodyPr/>
          <a:lstStyle/>
          <a:p>
            <a:r>
              <a:rPr lang="de-DE" dirty="0"/>
              <a:t>Fun Fact E-Auto laden</a:t>
            </a:r>
          </a:p>
        </p:txBody>
      </p:sp>
      <p:sp>
        <p:nvSpPr>
          <p:cNvPr id="3" name="Inhaltsplatzhalter 2">
            <a:extLst>
              <a:ext uri="{FF2B5EF4-FFF2-40B4-BE49-F238E27FC236}">
                <a16:creationId xmlns:a16="http://schemas.microsoft.com/office/drawing/2014/main" id="{79E5DE30-91F7-F375-0CB0-187DD0690135}"/>
              </a:ext>
            </a:extLst>
          </p:cNvPr>
          <p:cNvSpPr>
            <a:spLocks noGrp="1"/>
          </p:cNvSpPr>
          <p:nvPr>
            <p:ph idx="1"/>
          </p:nvPr>
        </p:nvSpPr>
        <p:spPr>
          <a:xfrm>
            <a:off x="260684" y="1130969"/>
            <a:ext cx="11670631" cy="5462336"/>
          </a:xfrm>
        </p:spPr>
        <p:txBody>
          <a:bodyPr>
            <a:normAutofit fontScale="62500" lnSpcReduction="20000"/>
          </a:bodyPr>
          <a:lstStyle/>
          <a:p>
            <a:r>
              <a:rPr lang="de-DE" dirty="0"/>
              <a:t>Fun </a:t>
            </a:r>
            <a:r>
              <a:rPr lang="de-DE" dirty="0" err="1"/>
              <a:t>fact</a:t>
            </a:r>
            <a:r>
              <a:rPr lang="de-DE" dirty="0"/>
              <a:t>: Wenn 1 Millionen E-Autos an den sehr langsamen 11 kW Ladepunkten laden, braucht man 11 GW Leistung: 11 kW sind 11000 W * 1.000.000 = 11.000.000.000 Watt / = 11.000.000 Kilowatt /= 11.000 MW /= 11 GW … hier braucht sich also nur eine 22 kW Wallbox vorstellen, schon braucht man 22 GW Leistung im bundesweiten Netz und bei 2 Millionen Autos verdoppelte sich die nötige Leistung auf 44 GW Leistung. 44 GW Leistung zusätzlich zur Verfügung zu stellen ist sportlich, aber es könnte ja sein, dass es bald noch mehr E-Autos gibt, bei 4 Millionen E-Autos, die gleichzeitig an 22 kW Wallboxen laden, sind wir schon bei 88 GW Leistung. Bei 8 Millionen E-Autos an 22 kW Wallboxen bei 176 GW Leistung. </a:t>
            </a:r>
          </a:p>
          <a:p>
            <a:r>
              <a:rPr lang="de-DE" dirty="0"/>
              <a:t>Im Moment schafft Deutschland mit seinen Kraftwerken 234 Gigawattpeak (Bundesnetzagentur Kraftwerksliste), der historisch höchste gemessene Leistungsbedarf in Deutschland war 78 GW. </a:t>
            </a:r>
          </a:p>
          <a:p>
            <a:r>
              <a:rPr lang="de-DE" dirty="0"/>
              <a:t>Hier muss sich also noch etwas tun: Es muss eine smarte Lenkung des Stromverbrauchs geben: wenn es viel Strom vorhanden ist, sollte er auch billiger sein und dann sollte man ihn verbrauchen können, also E-Autos müssen im Sommer Mittags bei Solarstromüberschuss laden, man braucht also Ladestationen bei Arbeitgeber. Im Winter muss man die E-Autos dann laden, wenn wieder mehr Wind aufkommt oder nachts, wenn der Strom vielleicht günstiger angeboten wird. </a:t>
            </a:r>
          </a:p>
          <a:p>
            <a:r>
              <a:rPr lang="de-DE" dirty="0"/>
              <a:t>Vor allem muss es aber diesen Strom im eigenen Haus, lokal und regional geben, damit man Netzausbau spart: z.B. aus den eigenen Solarzellen und aus lokal verfügbaren Solar- und Windkraftanlagen, weil man die Stromnetze gar nicht so groß ausbauen kann, dass man diese Leistung z.B. von der Nordsee nach Bayern transportieren kann. </a:t>
            </a:r>
          </a:p>
          <a:p>
            <a:r>
              <a:rPr lang="de-DE" dirty="0"/>
              <a:t>Für 10 GW braucht man z.B. 20 Freileitungen mit 500 MW Leistung, für 40 GW dann 80 Freileitungen, für 80 GW 160 Freileitungen vom Norden in den Süden. Das ist nicht unmöglich, aber es ist viel. Deshalb spricht viel dafür, dass die einzelnen Städte und Stadtregionen sich eigene Windparks aufbauen für das Laden von E-Autos bzw. eben auch für ihren anderen Bedarf. Oder man muss eben wirklich alles über Wasserstoff aus Pipelines und viele lokal gebaute wasserstofffähige Gaskraftwerke laufen lassen. </a:t>
            </a:r>
          </a:p>
          <a:p>
            <a:endParaRPr lang="de-DE" dirty="0"/>
          </a:p>
        </p:txBody>
      </p:sp>
    </p:spTree>
    <p:extLst>
      <p:ext uri="{BB962C8B-B14F-4D97-AF65-F5344CB8AC3E}">
        <p14:creationId xmlns:p14="http://schemas.microsoft.com/office/powerpoint/2010/main" val="658280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B88C8A-FCDA-310C-E5B7-8FA5545553DC}"/>
              </a:ext>
            </a:extLst>
          </p:cNvPr>
          <p:cNvSpPr>
            <a:spLocks noGrp="1"/>
          </p:cNvSpPr>
          <p:nvPr>
            <p:ph type="title"/>
          </p:nvPr>
        </p:nvSpPr>
        <p:spPr/>
        <p:txBody>
          <a:bodyPr/>
          <a:lstStyle/>
          <a:p>
            <a:r>
              <a:rPr lang="de-DE" dirty="0"/>
              <a:t>Wasserstoffinfos Wasserstoffimporte</a:t>
            </a:r>
          </a:p>
        </p:txBody>
      </p:sp>
    </p:spTree>
    <p:extLst>
      <p:ext uri="{BB962C8B-B14F-4D97-AF65-F5344CB8AC3E}">
        <p14:creationId xmlns:p14="http://schemas.microsoft.com/office/powerpoint/2010/main" val="34113339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EBB955-BEA4-55B2-FAE7-32CECF3ACEC8}"/>
              </a:ext>
            </a:extLst>
          </p:cNvPr>
          <p:cNvSpPr>
            <a:spLocks noGrp="1"/>
          </p:cNvSpPr>
          <p:nvPr>
            <p:ph type="title"/>
          </p:nvPr>
        </p:nvSpPr>
        <p:spPr>
          <a:xfrm>
            <a:off x="838200" y="0"/>
            <a:ext cx="10515600" cy="784802"/>
          </a:xfrm>
        </p:spPr>
        <p:txBody>
          <a:bodyPr/>
          <a:lstStyle/>
          <a:p>
            <a:r>
              <a:rPr lang="de-DE" dirty="0"/>
              <a:t>Wasserstoffinfos</a:t>
            </a:r>
          </a:p>
        </p:txBody>
      </p:sp>
      <p:sp>
        <p:nvSpPr>
          <p:cNvPr id="3" name="Inhaltsplatzhalter 2">
            <a:extLst>
              <a:ext uri="{FF2B5EF4-FFF2-40B4-BE49-F238E27FC236}">
                <a16:creationId xmlns:a16="http://schemas.microsoft.com/office/drawing/2014/main" id="{84D08F12-4EFA-6BEE-BF9B-99954307EA9B}"/>
              </a:ext>
            </a:extLst>
          </p:cNvPr>
          <p:cNvSpPr>
            <a:spLocks noGrp="1"/>
          </p:cNvSpPr>
          <p:nvPr>
            <p:ph idx="1"/>
          </p:nvPr>
        </p:nvSpPr>
        <p:spPr>
          <a:xfrm>
            <a:off x="352697" y="784802"/>
            <a:ext cx="11430000" cy="5823816"/>
          </a:xfrm>
        </p:spPr>
        <p:txBody>
          <a:bodyPr>
            <a:normAutofit fontScale="47500" lnSpcReduction="20000"/>
          </a:bodyPr>
          <a:lstStyle/>
          <a:p>
            <a:r>
              <a:rPr lang="de-DE" dirty="0"/>
              <a:t>Die Energiedichte spielt bei der Energiewende eine wichtige Rolle.  Kerosin verfügt über einen Energiegehalt von 12.000 Wh pro kg , die neuesten Lithium-Ionen Batterien erreichen ggf. 711 bis 1653 Wh pro kg , das bedeutet, dass man mit Batterien einen Langstreckenflug nicht schaffen kann.  Benzin und Diesel liegen fast auf dem Niveau wie Kerosin, 1 kg enthält ca. 10.000 Wh, das sind 10 kWh (0,852 kg hat eine Volumen von 1 Liter).  Wasserstoff hat die höchste Energiedichte von allen Brennstoffen, 33,33 kWh pro 1 kg, also dreimal so viel wie Benzin oder Diesel, letztlich hängt es aber von der Temperatur und vom Druck, wie viel Wasserstoff in einen Tank / Speicher passt. </a:t>
            </a:r>
          </a:p>
          <a:p>
            <a:r>
              <a:rPr lang="de-DE" dirty="0"/>
              <a:t>1 kg Wasserstoff hat den Heizwert von 33,33 kWh … dies ist bei 1013,23 normalem Atmosphärendruck und einer Temperatur von 0 Grad gemessen … Problem ist bei Wasserstoff nur, dass man aufgrund der geringen Dichte von 0,09 bei normalen Druck und einer Temperatur von 0 Grad für 1 kg Wasserstoff den Platz von 11,11 Kubikmeter unter Standardbedingungen braucht (1 / 0,09 = 11,11). </a:t>
            </a:r>
          </a:p>
          <a:p>
            <a:r>
              <a:rPr lang="de-DE" dirty="0"/>
              <a:t>Tanklastwagen LKW können 30 bis 37 Kubikmeter transportieren.  Bahn Kesselwagen vierachsig 110 Kubikmeter.  </a:t>
            </a:r>
          </a:p>
          <a:p>
            <a:r>
              <a:rPr lang="de-DE" dirty="0"/>
              <a:t>D.h. ein Tankwagen kann bei normalem Druck und normalen Temperaturen nur ca. 3 kg Wasserstoff transportieren (33,33 Kubikmeter / 11,11 Kubikmeter für 1 kg Wasserstoff). Ein Wasserstoffauto braucht 1 kg für 100 km, ein Tankwagen LKW würde also bei Normaldruck also nur die Energie für eine Strecke von 300 km transportieren!!! Ein Skandal! Die Energiewende kann also gar nicht funktionieren!!! 😉 Aber ein wenig weiterrechnen muss man doch noch und schon kommt man durch menschlichen Forschungsgeist auf 1,7 Tonnen für einen Tankwagen.</a:t>
            </a:r>
          </a:p>
          <a:p>
            <a:r>
              <a:rPr lang="de-DE" dirty="0"/>
              <a:t>Bei 350 bar und 15 Grad Celsius kann man 23 kg pro Kubikmeter transportieren, bei 700 bar und 15 Grad Celsius sind es ca. 39 kg pro Kubikmeter.  Der Standardtank in der Gasindustrie, der als stationärer Tank und Transportbehälter eingesetzt wird, ist ein Tank, der nur aus Stahl besteht, er hält 200 bar Druck aus , das wären 16 kg Wasserstoff pro Kubikmeter.  </a:t>
            </a:r>
          </a:p>
          <a:p>
            <a:r>
              <a:rPr lang="de-DE" dirty="0"/>
              <a:t>Ein Tankwagen LKW mit 200 bar Druck würde mit 30 Kubikmeter 30 * 16 = 480 kg Wasserstoff transportieren können (an der Zuladung scheitert es also nicht!), der Bahn Kesselwagen wäre bei 110 * 16 = 1760 kg Wasserstoff bzw. 1,7 Tonnen!! </a:t>
            </a:r>
          </a:p>
          <a:p>
            <a:r>
              <a:rPr lang="de-DE" dirty="0"/>
              <a:t>Ein Tankwagen LKW bringt also an eine Wasserstofftankstelle nicht die Energie für 300 km, sondern die Energie von 48.000 km für Wasserstoffautos.</a:t>
            </a:r>
          </a:p>
          <a:p>
            <a:r>
              <a:rPr lang="de-DE" dirty="0"/>
              <a:t>Speicherbehälter von Wasserstofftankstellen schaffen mit einer Ummantelung aus Harz und Kohlefaser 1000 bar. In Wasserstoffautos wird teils 700 bar eingesetzt, in LKW und Bussen 350 bar. Beides Druckwerte werden auch bei Wasserstofftankstellen angeboten.  </a:t>
            </a:r>
          </a:p>
          <a:p>
            <a:r>
              <a:rPr lang="de-DE" dirty="0"/>
              <a:t>Wieder andere Zahlen meldet das Enertrag Projekt aus Magdeburg: hier wird ein 10 MW PEM Elektrolyseur von Neumann und Esser aus Übach-Palenberg gebaut, diese Firma liefert auch zwei Verdichter: vier Kompressoren komprimieren 90 kg Wasserstoff pro Stunde auf 121 bar für die Einspeisung ins Erdgasnetz und vier weitere Kompressoren verdichten 45 kg Wassersstoff pro Stunde auf 501 bar für die Befüllung von Tanklastern ,</a:t>
            </a:r>
          </a:p>
          <a:p>
            <a:r>
              <a:rPr lang="de-DE" dirty="0"/>
              <a:t>Bei -253 Grad Celsius hat Wasserstoff eine Dichte von 73 kg pro Kubikmeter, er ist dann flüssig, diese sog. Kryotanks sind aufwendig und es gibt die sog. Abdampfverluste bzw. </a:t>
            </a:r>
            <a:r>
              <a:rPr lang="de-DE" dirty="0" err="1"/>
              <a:t>Boil</a:t>
            </a:r>
            <a:r>
              <a:rPr lang="de-DE" dirty="0"/>
              <a:t>-Off Verluste, die auch zu Druckerhöhung führen.  Der Wasserstofftanker </a:t>
            </a:r>
            <a:r>
              <a:rPr lang="de-DE" dirty="0" err="1"/>
              <a:t>Suiso</a:t>
            </a:r>
            <a:r>
              <a:rPr lang="de-DE" dirty="0"/>
              <a:t> Frontier von Kawasaki Heavy Industries kann 1250 Kubikmeter Wasserstoff bei 253 Grad Celsius transportieren , das sind: 91.250 kg bzw. 91,2 Tonnen Wasserstoff.  </a:t>
            </a:r>
          </a:p>
          <a:p>
            <a:r>
              <a:rPr lang="de-DE" dirty="0"/>
              <a:t>Noch mehr Wasserstoff kann man mit sog. Liquid </a:t>
            </a:r>
            <a:r>
              <a:rPr lang="de-DE" dirty="0" err="1"/>
              <a:t>Organic</a:t>
            </a:r>
            <a:r>
              <a:rPr lang="de-DE" dirty="0"/>
              <a:t> Hydrogen Carrier Flüssigkeiten transportieren. </a:t>
            </a:r>
            <a:r>
              <a:rPr lang="de-DE" dirty="0" err="1"/>
              <a:t>Benzyltoluol</a:t>
            </a:r>
            <a:r>
              <a:rPr lang="de-DE" dirty="0"/>
              <a:t>, die beste LOHC Flüssigkeit, muss in hohen Mengen vorhanden sein, man braucht 1 Liter </a:t>
            </a:r>
            <a:r>
              <a:rPr lang="de-DE" dirty="0" err="1"/>
              <a:t>Benzyltoluol</a:t>
            </a:r>
            <a:r>
              <a:rPr lang="de-DE" dirty="0"/>
              <a:t> für 57 Gramm Wasserstoff, bekannt als </a:t>
            </a:r>
            <a:r>
              <a:rPr lang="de-DE" dirty="0" err="1"/>
              <a:t>Marlotherm</a:t>
            </a:r>
            <a:r>
              <a:rPr lang="de-DE" dirty="0"/>
              <a:t> LH.  Dies sind 1000 kg </a:t>
            </a:r>
            <a:r>
              <a:rPr lang="de-DE" dirty="0" err="1"/>
              <a:t>Benzyltoluol</a:t>
            </a:r>
            <a:r>
              <a:rPr lang="de-DE" dirty="0"/>
              <a:t> bzw. 1 Tonne </a:t>
            </a:r>
            <a:r>
              <a:rPr lang="de-DE" dirty="0" err="1"/>
              <a:t>Benzyltoluol</a:t>
            </a:r>
            <a:r>
              <a:rPr lang="de-DE" dirty="0"/>
              <a:t>, um 57 kg Wasserstoff pro Kubikmeter binden zu können (Metallhydrid wird hier nicht dargestellt).   </a:t>
            </a:r>
            <a:r>
              <a:rPr lang="de-DE" dirty="0" err="1"/>
              <a:t>Benzyltoluol</a:t>
            </a:r>
            <a:r>
              <a:rPr lang="de-DE" dirty="0"/>
              <a:t> hat eine Dichte von 0,995 g  bzw. vereinfacht 1 Gramm / 1 cm3 (bei 20 Grad), das sind * 1000 : ca. 1 kg pro 1000 cm3 bzw. 1 Liter.  </a:t>
            </a:r>
          </a:p>
        </p:txBody>
      </p:sp>
    </p:spTree>
    <p:extLst>
      <p:ext uri="{BB962C8B-B14F-4D97-AF65-F5344CB8AC3E}">
        <p14:creationId xmlns:p14="http://schemas.microsoft.com/office/powerpoint/2010/main" val="37467716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8582E-8751-9F91-6E98-E09016764FCB}"/>
              </a:ext>
            </a:extLst>
          </p:cNvPr>
          <p:cNvSpPr>
            <a:spLocks noGrp="1"/>
          </p:cNvSpPr>
          <p:nvPr>
            <p:ph type="title"/>
          </p:nvPr>
        </p:nvSpPr>
        <p:spPr>
          <a:xfrm>
            <a:off x="838200" y="138545"/>
            <a:ext cx="10515600" cy="859415"/>
          </a:xfrm>
        </p:spPr>
        <p:txBody>
          <a:bodyPr/>
          <a:lstStyle/>
          <a:p>
            <a:r>
              <a:rPr lang="de-DE" dirty="0"/>
              <a:t>Wasserstoffinfos Transport</a:t>
            </a:r>
          </a:p>
        </p:txBody>
      </p:sp>
      <p:sp>
        <p:nvSpPr>
          <p:cNvPr id="3" name="Inhaltsplatzhalter 2">
            <a:extLst>
              <a:ext uri="{FF2B5EF4-FFF2-40B4-BE49-F238E27FC236}">
                <a16:creationId xmlns:a16="http://schemas.microsoft.com/office/drawing/2014/main" id="{6AC28B92-40A7-F775-3027-696063369831}"/>
              </a:ext>
            </a:extLst>
          </p:cNvPr>
          <p:cNvSpPr>
            <a:spLocks noGrp="1"/>
          </p:cNvSpPr>
          <p:nvPr>
            <p:ph idx="1"/>
          </p:nvPr>
        </p:nvSpPr>
        <p:spPr>
          <a:xfrm>
            <a:off x="222067" y="851770"/>
            <a:ext cx="11403875" cy="6006230"/>
          </a:xfrm>
        </p:spPr>
        <p:txBody>
          <a:bodyPr>
            <a:normAutofit fontScale="55000" lnSpcReduction="20000"/>
          </a:bodyPr>
          <a:lstStyle/>
          <a:p>
            <a:endParaRPr lang="de-DE" dirty="0"/>
          </a:p>
          <a:p>
            <a:r>
              <a:rPr lang="de-DE" dirty="0"/>
              <a:t>Die japanische Firma </a:t>
            </a:r>
            <a:r>
              <a:rPr lang="de-DE" dirty="0" err="1"/>
              <a:t>Chiyoda</a:t>
            </a:r>
            <a:r>
              <a:rPr lang="de-DE" dirty="0"/>
              <a:t> hat Wasserstoff von Brunei nach Japan transportiert mit einer neuen Technologie, sie wandelt </a:t>
            </a:r>
            <a:r>
              <a:rPr lang="de-DE" dirty="0" err="1"/>
              <a:t>Methylcyclohexane</a:t>
            </a:r>
            <a:r>
              <a:rPr lang="de-DE" dirty="0"/>
              <a:t> (MCH) in Wasserstoff um, dies führt zu einem leichten Transport und Nutzung bestehender Infrastruktur, siehe diese GTAI Info.  Siehe die </a:t>
            </a:r>
            <a:r>
              <a:rPr lang="de-DE" dirty="0" err="1"/>
              <a:t>Chiyoda</a:t>
            </a:r>
            <a:r>
              <a:rPr lang="de-DE" dirty="0"/>
              <a:t> Webseite zum sog. </a:t>
            </a:r>
            <a:r>
              <a:rPr lang="de-DE" dirty="0" err="1"/>
              <a:t>Spera</a:t>
            </a:r>
            <a:r>
              <a:rPr lang="de-DE" dirty="0"/>
              <a:t> Hydrogen Projekt. </a:t>
            </a:r>
          </a:p>
          <a:p>
            <a:r>
              <a:rPr lang="de-DE" dirty="0"/>
              <a:t>Mit 1 Tonne bzw. 1000 Liter </a:t>
            </a:r>
            <a:r>
              <a:rPr lang="de-DE" dirty="0" err="1"/>
              <a:t>Benzyltoluol</a:t>
            </a:r>
            <a:r>
              <a:rPr lang="de-DE" dirty="0"/>
              <a:t> kann man 57 kg Wasserstoff pro Kubikmeter binden.</a:t>
            </a:r>
          </a:p>
          <a:p>
            <a:r>
              <a:rPr lang="de-DE" dirty="0"/>
              <a:t>LKW können 30 bis 37 Kubikmeter transportieren.  Bahn Kesselwagen vierachsig 110 Kubikmeter.  Mit LOHC gebunden könnten somit in einem LKW bei 30 Kubikmeter 30 * 57 kg  = 1710 kg, das sind 1,7 Tonnen Wasserstoff, bei eine Bahn Kesselwagen von 110 Kubikmeter 110 * 57 kg = 6270 kg Wasserstoff bzw. 6,1 Tonnen Wasserstoff. </a:t>
            </a:r>
          </a:p>
          <a:p>
            <a:r>
              <a:rPr lang="de-DE" dirty="0"/>
              <a:t>Ein Tankwagen LKW, der LOHC benutzt, bringt somit an eine Wasserstofftankstelle die Energie von 171.000 km für Wasserstoffautos.</a:t>
            </a:r>
          </a:p>
          <a:p>
            <a:r>
              <a:rPr lang="de-DE" dirty="0"/>
              <a:t>1 Kubikmeter sind 1000 Liter, 1 Liter Öl hat ca. 10 kWh, damit hat 1 Kubikmeter Öl 10.000 kWh, 10.000 * 30 = 300.000 kWh im Öl-LKW und 10.000 *110 = 1.100.000 kWh in der Öl-Bahn.</a:t>
            </a:r>
          </a:p>
          <a:p>
            <a:r>
              <a:rPr lang="de-DE" dirty="0"/>
              <a:t>1 Tonne Wasserstoff hat einen Heizwert von 33.330 kWh. Mit LOHC sind 1,7 * 33.330 kWh = 56.551 kWh im Wasserstoff-LKW, und 6,1 * 33.330 kWh = 203.313 kWh in der Öl-Bahn. Kurz: mit LOHC kann man immerhin 18 % des Energiegehaltes von Erdöl in Form von Wasserstoff bei normalen Temperaturen transportieren.</a:t>
            </a:r>
          </a:p>
          <a:p>
            <a:r>
              <a:rPr lang="de-DE" dirty="0"/>
              <a:t>1 Liter Wasserstoff enthält bei normalen Temperaturen und normalem Druck eine Energie von 3 Wh, mit Trägermaterialien verbunden, mit LOHCs, kann 1 Liter LOHC etwa Wasserstoff mit einer Energiemenge von 1900 Wh aufnehmen, immerhin fast 2 kWh.  </a:t>
            </a:r>
          </a:p>
          <a:p>
            <a:r>
              <a:rPr lang="de-DE" dirty="0"/>
              <a:t>(hier wurde nicht der Energieverbrauch für LOHC Hydrierung einbezogen: bei 20-30 bar, 150-200 Grad Celsius; Dehydrierung bei 250-300 Grad Erwärmung eingerechnet bzw. nicht direkt von den kWh abgezogen, um die Daten ‚roh‘ zu haben). Siehe zu den LOHC-Trägern auch Wikipedia. </a:t>
            </a:r>
          </a:p>
          <a:p>
            <a:r>
              <a:rPr lang="de-DE" dirty="0"/>
              <a:t>Hydrogenius LOHC Technologies ist eine Firma in Erlangen-Bruck, die Wasserstoff in </a:t>
            </a:r>
            <a:r>
              <a:rPr lang="de-DE" dirty="0" err="1"/>
              <a:t>Dibenzyltoluol</a:t>
            </a:r>
            <a:r>
              <a:rPr lang="de-DE" dirty="0"/>
              <a:t> speichert, sie hat 2016 den Innovationspreis der deutschen Wirtschaft gewonnen und stellt seitdem LOHC-Systeme her. Kombiniert mit </a:t>
            </a:r>
            <a:r>
              <a:rPr lang="de-DE" dirty="0" err="1"/>
              <a:t>Dibenzyltoluol</a:t>
            </a:r>
            <a:r>
              <a:rPr lang="de-DE" dirty="0"/>
              <a:t> ist Wasserstoff schwer entflammbar und Wasserstofftankstellen können so in sicherer Form realisiert werden.  </a:t>
            </a:r>
            <a:r>
              <a:rPr lang="de-DE" dirty="0" err="1"/>
              <a:t>Dibenzyltoluol</a:t>
            </a:r>
            <a:r>
              <a:rPr lang="de-DE" dirty="0"/>
              <a:t> ist ein preiswertes sog. Wärmeträger-Öl, bekannt als </a:t>
            </a:r>
            <a:r>
              <a:rPr lang="de-DE" dirty="0" err="1"/>
              <a:t>Marlotherm</a:t>
            </a:r>
            <a:r>
              <a:rPr lang="de-DE" dirty="0"/>
              <a:t>.  </a:t>
            </a:r>
            <a:r>
              <a:rPr lang="de-DE" dirty="0" err="1"/>
              <a:t>Hydrogenious</a:t>
            </a:r>
            <a:r>
              <a:rPr lang="de-DE" dirty="0"/>
              <a:t> LOHC Technologies baut seit 2021 im Chemiepark Dormagen eine 1800 Tonnen Anlage, die 2023 in Betrieb gehen sollte, hier soll Wasserstoff im Trägermedium </a:t>
            </a:r>
            <a:r>
              <a:rPr lang="de-DE" dirty="0" err="1"/>
              <a:t>Benzyltoluol</a:t>
            </a:r>
            <a:r>
              <a:rPr lang="de-DE" dirty="0"/>
              <a:t> gespeichert werden. Eine Förderung erfolgt durch das Land NRW. Mittlerweile ist die Covestro Deutschland AG seit 2019 </a:t>
            </a:r>
            <a:r>
              <a:rPr lang="de-DE" dirty="0" err="1"/>
              <a:t>Gesellschaftler</a:t>
            </a:r>
            <a:r>
              <a:rPr lang="de-DE" dirty="0"/>
              <a:t> bei </a:t>
            </a:r>
            <a:r>
              <a:rPr lang="de-DE" dirty="0" err="1"/>
              <a:t>Hydrogenious</a:t>
            </a:r>
            <a:r>
              <a:rPr lang="de-DE" dirty="0"/>
              <a:t> LOHC Technologies und stelle ihre Flächen zur Verfügung.  Es gibt mehrere weitere Wasserstoffträger mit Vor- und Nacheilen. </a:t>
            </a:r>
          </a:p>
          <a:p>
            <a:endParaRPr lang="de-DE" dirty="0"/>
          </a:p>
          <a:p>
            <a:endParaRPr lang="de-DE" dirty="0"/>
          </a:p>
        </p:txBody>
      </p:sp>
    </p:spTree>
    <p:extLst>
      <p:ext uri="{BB962C8B-B14F-4D97-AF65-F5344CB8AC3E}">
        <p14:creationId xmlns:p14="http://schemas.microsoft.com/office/powerpoint/2010/main" val="38167729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E9A9C4-B14D-60AC-9C80-F356AB6BEEDA}"/>
              </a:ext>
            </a:extLst>
          </p:cNvPr>
          <p:cNvSpPr>
            <a:spLocks noGrp="1"/>
          </p:cNvSpPr>
          <p:nvPr>
            <p:ph type="title"/>
          </p:nvPr>
        </p:nvSpPr>
        <p:spPr>
          <a:xfrm>
            <a:off x="838200" y="0"/>
            <a:ext cx="10515600" cy="1023959"/>
          </a:xfrm>
        </p:spPr>
        <p:txBody>
          <a:bodyPr/>
          <a:lstStyle/>
          <a:p>
            <a:r>
              <a:rPr lang="de-DE" dirty="0"/>
              <a:t>Wasserstoff Transport</a:t>
            </a:r>
          </a:p>
        </p:txBody>
      </p:sp>
      <p:sp>
        <p:nvSpPr>
          <p:cNvPr id="3" name="Inhaltsplatzhalter 2">
            <a:extLst>
              <a:ext uri="{FF2B5EF4-FFF2-40B4-BE49-F238E27FC236}">
                <a16:creationId xmlns:a16="http://schemas.microsoft.com/office/drawing/2014/main" id="{D081BE11-D108-A9DE-61A8-E3CE6F84700D}"/>
              </a:ext>
            </a:extLst>
          </p:cNvPr>
          <p:cNvSpPr>
            <a:spLocks noGrp="1"/>
          </p:cNvSpPr>
          <p:nvPr>
            <p:ph idx="1"/>
          </p:nvPr>
        </p:nvSpPr>
        <p:spPr>
          <a:xfrm>
            <a:off x="838200" y="1253330"/>
            <a:ext cx="10515600" cy="5109891"/>
          </a:xfrm>
        </p:spPr>
        <p:txBody>
          <a:bodyPr>
            <a:normAutofit fontScale="77500" lnSpcReduction="20000"/>
          </a:bodyPr>
          <a:lstStyle/>
          <a:p>
            <a:r>
              <a:rPr lang="de-DE" dirty="0"/>
              <a:t>Wasserstoff kann also jedenfalls sinnvoll über Pipelines transportiert werden, man braucht aber mehr als nur ‚eine‘. </a:t>
            </a:r>
          </a:p>
          <a:p>
            <a:r>
              <a:rPr lang="de-DE" dirty="0"/>
              <a:t>Oder über Ammoniak. </a:t>
            </a:r>
          </a:p>
          <a:p>
            <a:r>
              <a:rPr lang="de-DE" dirty="0"/>
              <a:t>Wie wird das Ammoniak aber hergestellt? Ein grüner Haber-Bosch Prozess wird derzeit in Saudi-Arabien bei der Stadt Neom erst ausprobiert, der Bau ist halb fertig … dann wird man auch mehr über die Kosten wissen …</a:t>
            </a:r>
          </a:p>
          <a:p>
            <a:r>
              <a:rPr lang="de-DE" dirty="0"/>
              <a:t>Man könnte über die normale Düngemittelherstellung auch mit CCS blaues Ammoniak herstellen. </a:t>
            </a:r>
          </a:p>
          <a:p>
            <a:r>
              <a:rPr lang="de-DE" dirty="0"/>
              <a:t>Ammoniak Cracker haben 90 % Wirkungsgrad, also es kommt viel Wasserstoff an, es wird aber Energie für das Cracken benötigt. Also kommt bei einem 70.000 t Schiff für Ammoniak (Schiff: Bow </a:t>
            </a:r>
            <a:r>
              <a:rPr lang="de-DE" dirty="0" err="1"/>
              <a:t>Pioneer</a:t>
            </a:r>
            <a:r>
              <a:rPr lang="de-DE" dirty="0"/>
              <a:t>) ungefähr auch so viel Wasserstoff an. 10.000.000 / 70.000, das sind ‚nur‘ 142,8 Schiffsladungen, jeden 2 Tag 1 Schiff, sprich: auch über Schiffe kann man ggf. größere Mengen Ammoniak nach Deutschland bringen.  </a:t>
            </a:r>
          </a:p>
          <a:p>
            <a:pPr marL="0" indent="0">
              <a:buNone/>
            </a:pPr>
            <a:r>
              <a:rPr lang="de-DE" dirty="0"/>
              <a:t>Siehe: </a:t>
            </a:r>
            <a:r>
              <a:rPr lang="de-DE" dirty="0">
                <a:hlinkClick r:id="rId3"/>
              </a:rPr>
              <a:t>https://energiesysteme-zukunft.de/fileadmin/user_upload/Publikationen/PDFs/ESYS_Materialien_Wasserstoff.pdf</a:t>
            </a:r>
            <a:r>
              <a:rPr lang="de-DE" dirty="0"/>
              <a:t>; sowie: </a:t>
            </a:r>
            <a:r>
              <a:rPr lang="de-DE" dirty="0">
                <a:hlinkClick r:id="rId4"/>
              </a:rPr>
              <a:t>https://www.ffe.de/veroeffentlichungen/transport-von-wasserstoff-in-form-von-ammoniak/</a:t>
            </a:r>
            <a:endParaRPr lang="de-DE" dirty="0"/>
          </a:p>
          <a:p>
            <a:pPr marL="0" indent="0">
              <a:buNone/>
            </a:pPr>
            <a:endParaRPr lang="de-DE" dirty="0"/>
          </a:p>
        </p:txBody>
      </p:sp>
    </p:spTree>
    <p:extLst>
      <p:ext uri="{BB962C8B-B14F-4D97-AF65-F5344CB8AC3E}">
        <p14:creationId xmlns:p14="http://schemas.microsoft.com/office/powerpoint/2010/main" val="27199473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E0E80-5F05-F171-7944-32C597F54836}"/>
              </a:ext>
            </a:extLst>
          </p:cNvPr>
          <p:cNvSpPr>
            <a:spLocks noGrp="1"/>
          </p:cNvSpPr>
          <p:nvPr>
            <p:ph type="title"/>
          </p:nvPr>
        </p:nvSpPr>
        <p:spPr>
          <a:xfrm>
            <a:off x="838200" y="138545"/>
            <a:ext cx="10515600" cy="859415"/>
          </a:xfrm>
        </p:spPr>
        <p:txBody>
          <a:bodyPr/>
          <a:lstStyle/>
          <a:p>
            <a:r>
              <a:rPr lang="de-DE" dirty="0"/>
              <a:t>Wasserstoffinfos Speicher</a:t>
            </a:r>
          </a:p>
        </p:txBody>
      </p:sp>
      <p:sp>
        <p:nvSpPr>
          <p:cNvPr id="3" name="Inhaltsplatzhalter 2">
            <a:extLst>
              <a:ext uri="{FF2B5EF4-FFF2-40B4-BE49-F238E27FC236}">
                <a16:creationId xmlns:a16="http://schemas.microsoft.com/office/drawing/2014/main" id="{804262B3-1A6E-1CB0-1FE3-5878DB5026B5}"/>
              </a:ext>
            </a:extLst>
          </p:cNvPr>
          <p:cNvSpPr>
            <a:spLocks noGrp="1"/>
          </p:cNvSpPr>
          <p:nvPr>
            <p:ph idx="1"/>
          </p:nvPr>
        </p:nvSpPr>
        <p:spPr>
          <a:xfrm>
            <a:off x="838200" y="997959"/>
            <a:ext cx="10515600" cy="5721495"/>
          </a:xfrm>
        </p:spPr>
        <p:txBody>
          <a:bodyPr>
            <a:normAutofit fontScale="62500" lnSpcReduction="20000"/>
          </a:bodyPr>
          <a:lstStyle/>
          <a:p>
            <a:r>
              <a:rPr lang="de-DE" dirty="0"/>
              <a:t>In der Natur kann Wasserstoff am besten in Salzkavernen gespeichert werden, sie sind dicht und der Wasserstoff wird nicht verunreinigt. In Salzkavernen wird derzeit schon Erdgas gespeichert. Wasserstoffspeicher gibt es in drei kleinen Kavernen in </a:t>
            </a:r>
            <a:r>
              <a:rPr lang="de-DE" dirty="0" err="1"/>
              <a:t>Teesside</a:t>
            </a:r>
            <a:r>
              <a:rPr lang="de-DE" dirty="0"/>
              <a:t>, England, und zwei großen Kavernen in Houston, Texas. In leeren Gas- oder Öllagerstätten könnten Wasserstoff mit den Resten der dortigen Stoffe bzw. Flüssigkeiten reagieren und müsste ggf. später aufwendig gereinigt werden.</a:t>
            </a:r>
          </a:p>
          <a:p>
            <a:r>
              <a:rPr lang="de-DE" dirty="0"/>
              <a:t>Problem, auch in den Salzkavernen passen nur geringe Mengen Wasserstoff rein: Zitat Uni Augsburg ‚Physikalische Wasserstoffspeicherung‘: „Die typische Größe einer Gasspeicherkaverne kann von einigen 100.000 m3 bis zu einem Maximum von etwa 1.000.000 m3 variieren, wobei der Betriebsdruck mit zunehmender Tiefe steigt. So ergibt sich bei einer 1000 m tiefen Kaverne mit einem Volumen von 500.000 m3 ein Betriebsdruck von etwa 60 bis 180 bar. Bezogen auf Wasserstoff ergibt sich daraus eine Arbeitsgasmasse von 4900 t.“  Das ist nicht viel, dennoch gibt es solche Projekte: </a:t>
            </a:r>
          </a:p>
          <a:p>
            <a:r>
              <a:rPr lang="de-DE" dirty="0"/>
              <a:t>Der Energiekonzern Uniper will in einem ostfriesischen Salzstock in </a:t>
            </a:r>
            <a:r>
              <a:rPr lang="de-DE" dirty="0" err="1"/>
              <a:t>Upleward</a:t>
            </a:r>
            <a:r>
              <a:rPr lang="de-DE" dirty="0"/>
              <a:t> im Landkreis Aurich einen großen Wasserstoffspeicher bauen, mit 500.000 Normkubikmetern grünen Wasserstoff. Hierfür werden zuerst einmal Tests durchgeführt, in einem Monat ein Dichtigkeitstest. Nächstes Jahr soll eine Demonstrationsanlage fertig sein. Die Befüllung erfolgt mit Tankwagen. Später einmal soll das Wasserstoffkernnetz an der Anlage vorbeilaufen.  Der Oldenburger Energieversorger EWE will in </a:t>
            </a:r>
            <a:r>
              <a:rPr lang="de-DE" dirty="0" err="1"/>
              <a:t>Huntorf</a:t>
            </a:r>
            <a:r>
              <a:rPr lang="de-DE" dirty="0"/>
              <a:t> einen von sieben großen Hohlräumen bzw. Kavernen, die als Erdgasspeicher genutzt werden, als Wasserstoffspeicher umbauen, die Bauarbeiten haben im Herbst 2024 begonnen, ab 2027 soll dort Wasserstoff gespeichert werden, die Kaverne fasst 20 Mill. Kubikmeter.  (20 Mill. / 500.000 = 40 … 40 mal 4900 Tonnen (siehe den Absatz zuvor), sind immerhin 196.000 Tonnen … dies wäre eine Hausnummer … wenn man diesen Druck von 60 bis 180 bar erzielen kann ….    </a:t>
            </a:r>
          </a:p>
          <a:p>
            <a:r>
              <a:rPr lang="de-DE" dirty="0"/>
              <a:t>Speichermöglichkeiten für Wasserstoff werden derzeit aktiv untersucht bzw. ausprobiert, siehe aktuell dazu BMWK Weißbuch Wasserstoffspeicher, April 2025. </a:t>
            </a:r>
          </a:p>
          <a:p>
            <a:endParaRPr lang="de-DE" dirty="0"/>
          </a:p>
        </p:txBody>
      </p:sp>
    </p:spTree>
    <p:extLst>
      <p:ext uri="{BB962C8B-B14F-4D97-AF65-F5344CB8AC3E}">
        <p14:creationId xmlns:p14="http://schemas.microsoft.com/office/powerpoint/2010/main" val="32548698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FD10E-B80B-8A23-7BED-E328A0A8D3A7}"/>
              </a:ext>
            </a:extLst>
          </p:cNvPr>
          <p:cNvSpPr>
            <a:spLocks noGrp="1"/>
          </p:cNvSpPr>
          <p:nvPr>
            <p:ph type="title"/>
          </p:nvPr>
        </p:nvSpPr>
        <p:spPr/>
        <p:txBody>
          <a:bodyPr/>
          <a:lstStyle/>
          <a:p>
            <a:r>
              <a:rPr lang="de-DE" dirty="0"/>
              <a:t>Wie finanziert man erneuerbare Energien</a:t>
            </a:r>
          </a:p>
        </p:txBody>
      </p:sp>
    </p:spTree>
    <p:extLst>
      <p:ext uri="{BB962C8B-B14F-4D97-AF65-F5344CB8AC3E}">
        <p14:creationId xmlns:p14="http://schemas.microsoft.com/office/powerpoint/2010/main" val="3663873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9C22D-250D-D883-9E1E-B8B1C495A523}"/>
              </a:ext>
            </a:extLst>
          </p:cNvPr>
          <p:cNvSpPr>
            <a:spLocks noGrp="1"/>
          </p:cNvSpPr>
          <p:nvPr>
            <p:ph type="title"/>
          </p:nvPr>
        </p:nvSpPr>
        <p:spPr>
          <a:xfrm>
            <a:off x="838200" y="0"/>
            <a:ext cx="10515600" cy="890469"/>
          </a:xfrm>
        </p:spPr>
        <p:txBody>
          <a:bodyPr/>
          <a:lstStyle/>
          <a:p>
            <a:r>
              <a:rPr lang="de-DE" dirty="0"/>
              <a:t>Wie viel Platz ist in Deutschland?</a:t>
            </a:r>
          </a:p>
        </p:txBody>
      </p:sp>
      <p:sp>
        <p:nvSpPr>
          <p:cNvPr id="3" name="Inhaltsplatzhalter 2">
            <a:extLst>
              <a:ext uri="{FF2B5EF4-FFF2-40B4-BE49-F238E27FC236}">
                <a16:creationId xmlns:a16="http://schemas.microsoft.com/office/drawing/2014/main" id="{EFF016CE-71BB-0B39-269F-0A99F05CFB09}"/>
              </a:ext>
            </a:extLst>
          </p:cNvPr>
          <p:cNvSpPr>
            <a:spLocks noGrp="1"/>
          </p:cNvSpPr>
          <p:nvPr>
            <p:ph idx="1"/>
          </p:nvPr>
        </p:nvSpPr>
        <p:spPr>
          <a:xfrm>
            <a:off x="191067" y="890468"/>
            <a:ext cx="11563786" cy="5967531"/>
          </a:xfrm>
        </p:spPr>
        <p:txBody>
          <a:bodyPr>
            <a:normAutofit fontScale="85000" lnSpcReduction="20000"/>
          </a:bodyPr>
          <a:lstStyle/>
          <a:p>
            <a:r>
              <a:rPr lang="de-DE" dirty="0"/>
              <a:t>Werder </a:t>
            </a:r>
            <a:r>
              <a:rPr lang="de-DE" dirty="0" err="1"/>
              <a:t>Kessin</a:t>
            </a:r>
            <a:r>
              <a:rPr lang="de-DE" dirty="0"/>
              <a:t> braucht 14 km2 (nach Google gemessen), aber man kann drumherum weiter Landwirtschaft betreiben.</a:t>
            </a:r>
          </a:p>
          <a:p>
            <a:r>
              <a:rPr lang="de-DE" dirty="0"/>
              <a:t>Solarpark Barth braucht 1 km2, </a:t>
            </a:r>
            <a:r>
              <a:rPr lang="de-DE" u="sng" dirty="0"/>
              <a:t>auch hier wäre Agri-PV möglich, also Solarpanels auf Feldern</a:t>
            </a:r>
            <a:r>
              <a:rPr lang="de-DE" dirty="0"/>
              <a:t>. </a:t>
            </a:r>
          </a:p>
          <a:p>
            <a:r>
              <a:rPr lang="de-DE" dirty="0"/>
              <a:t>Deutschland hat </a:t>
            </a:r>
            <a:r>
              <a:rPr lang="de-DE" b="1" u="sng" dirty="0"/>
              <a:t>357.683 km2</a:t>
            </a:r>
            <a:r>
              <a:rPr lang="de-DE" dirty="0"/>
              <a:t>. In Deutschland werden </a:t>
            </a:r>
            <a:r>
              <a:rPr lang="de-DE" b="1" u="sng" dirty="0"/>
              <a:t>166.000 km2 landwirtschaftlich genutzt</a:t>
            </a:r>
            <a:r>
              <a:rPr lang="de-DE" dirty="0"/>
              <a:t>, davon 116.600 als Ackerland, 47.300 km2 als Dauergrünland. 27 % der Fläche werden genutzt für menschliche Nahrung, 57 % für Tierfutter, 12 % für Biokraftstoffe bzw. energetische Nutzung, 1,8 % industrielle Nutzung. </a:t>
            </a:r>
          </a:p>
          <a:p>
            <a:r>
              <a:rPr lang="de-DE" dirty="0">
                <a:highlight>
                  <a:srgbClr val="FFFF00"/>
                </a:highlight>
              </a:rPr>
              <a:t>Rechnet aus, für 2000 TWh und 6666 mal den Windpark Werder </a:t>
            </a:r>
            <a:r>
              <a:rPr lang="de-DE" dirty="0" err="1">
                <a:highlight>
                  <a:srgbClr val="FFFF00"/>
                </a:highlight>
              </a:rPr>
              <a:t>Kessin</a:t>
            </a:r>
            <a:r>
              <a:rPr lang="de-DE" dirty="0">
                <a:highlight>
                  <a:srgbClr val="FFFF00"/>
                </a:highlight>
              </a:rPr>
              <a:t> a 14 km2</a:t>
            </a:r>
            <a:r>
              <a:rPr lang="de-DE" dirty="0"/>
              <a:t>: </a:t>
            </a:r>
          </a:p>
          <a:p>
            <a:r>
              <a:rPr lang="de-DE" dirty="0"/>
              <a:t>2000 TWh Werder </a:t>
            </a:r>
            <a:r>
              <a:rPr lang="de-DE" dirty="0" err="1"/>
              <a:t>Kessin</a:t>
            </a:r>
            <a:r>
              <a:rPr lang="de-DE" dirty="0"/>
              <a:t>: 6666 * 14 km2 = ______ 93.324 _____</a:t>
            </a:r>
          </a:p>
          <a:p>
            <a:r>
              <a:rPr lang="de-DE" dirty="0"/>
              <a:t>Wie viel Prozent am gesamten Land sind dies ____ 93.324 __ / 357.683 * 100 = </a:t>
            </a:r>
            <a:r>
              <a:rPr lang="de-DE" dirty="0">
                <a:highlight>
                  <a:srgbClr val="FF00FF"/>
                </a:highlight>
              </a:rPr>
              <a:t>_26_ %</a:t>
            </a:r>
            <a:r>
              <a:rPr lang="de-DE" dirty="0"/>
              <a:t>	</a:t>
            </a:r>
          </a:p>
          <a:p>
            <a:r>
              <a:rPr lang="de-DE" dirty="0"/>
              <a:t>Wie viel Prozent am landwirtschaftlich </a:t>
            </a:r>
            <a:r>
              <a:rPr lang="de-DE" dirty="0" err="1"/>
              <a:t>genutzen</a:t>
            </a:r>
            <a:r>
              <a:rPr lang="de-DE" dirty="0"/>
              <a:t> Land sind dies? ____ 93.324 ____ /166.000 * 100 = </a:t>
            </a:r>
            <a:r>
              <a:rPr lang="de-DE" dirty="0">
                <a:highlight>
                  <a:srgbClr val="FF00FF"/>
                </a:highlight>
              </a:rPr>
              <a:t>_56_%. </a:t>
            </a:r>
            <a:r>
              <a:rPr lang="de-DE" dirty="0">
                <a:highlight>
                  <a:srgbClr val="FFFF00"/>
                </a:highlight>
              </a:rPr>
              <a:t>Was ist euer Fazit, geht das oder geht das nicht</a:t>
            </a:r>
            <a:r>
              <a:rPr lang="de-DE" dirty="0"/>
              <a:t>? </a:t>
            </a:r>
          </a:p>
          <a:p>
            <a:pPr marL="0" indent="0">
              <a:buNone/>
            </a:pPr>
            <a:r>
              <a:rPr lang="de-DE" dirty="0"/>
              <a:t>In der politischen Diskussion wird davon ausgegangen, dass </a:t>
            </a:r>
            <a:r>
              <a:rPr lang="de-DE" b="1" u="sng" dirty="0"/>
              <a:t>Deutschland Wasserstoff importieren muss, weil es nicht genug Platz zum Aufbau erneuerbarer Energien hat.</a:t>
            </a:r>
            <a:r>
              <a:rPr lang="de-DE" dirty="0"/>
              <a:t> Wenn man die Hälfte des benötigten Wasserstoffs importiert, dann braucht man nicht mehr so viele erneuerbare Energien aufzubauen, man ist aber abhängiger von anderen Ländern? </a:t>
            </a:r>
            <a:r>
              <a:rPr lang="de-DE" dirty="0">
                <a:highlight>
                  <a:srgbClr val="FFFF00"/>
                </a:highlight>
              </a:rPr>
              <a:t>Was ist spontan eure Meinung dazu</a:t>
            </a:r>
            <a:r>
              <a:rPr lang="de-DE" dirty="0"/>
              <a:t>?</a:t>
            </a:r>
            <a:endParaRPr lang="de-DE" dirty="0">
              <a:highlight>
                <a:srgbClr val="FFFF00"/>
              </a:highlight>
            </a:endParaRPr>
          </a:p>
        </p:txBody>
      </p:sp>
    </p:spTree>
    <p:extLst>
      <p:ext uri="{BB962C8B-B14F-4D97-AF65-F5344CB8AC3E}">
        <p14:creationId xmlns:p14="http://schemas.microsoft.com/office/powerpoint/2010/main" val="1697925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5AC3C-A613-B395-9647-34EFCC828FE2}"/>
              </a:ext>
            </a:extLst>
          </p:cNvPr>
          <p:cNvSpPr>
            <a:spLocks noGrp="1"/>
          </p:cNvSpPr>
          <p:nvPr>
            <p:ph type="title"/>
          </p:nvPr>
        </p:nvSpPr>
        <p:spPr>
          <a:xfrm>
            <a:off x="838200" y="18256"/>
            <a:ext cx="10515600" cy="1131672"/>
          </a:xfrm>
        </p:spPr>
        <p:txBody>
          <a:bodyPr/>
          <a:lstStyle/>
          <a:p>
            <a:r>
              <a:rPr lang="de-DE" dirty="0"/>
              <a:t>Werder </a:t>
            </a:r>
            <a:r>
              <a:rPr lang="de-DE" dirty="0" err="1"/>
              <a:t>Kessin</a:t>
            </a:r>
            <a:r>
              <a:rPr lang="de-DE" dirty="0"/>
              <a:t>, 0,3 TWh, 220 Mill. Euro</a:t>
            </a:r>
          </a:p>
        </p:txBody>
      </p:sp>
      <p:sp>
        <p:nvSpPr>
          <p:cNvPr id="3" name="Inhaltsplatzhalter 2">
            <a:extLst>
              <a:ext uri="{FF2B5EF4-FFF2-40B4-BE49-F238E27FC236}">
                <a16:creationId xmlns:a16="http://schemas.microsoft.com/office/drawing/2014/main" id="{173A5555-B074-A50B-1A60-682FEFFC1CBC}"/>
              </a:ext>
            </a:extLst>
          </p:cNvPr>
          <p:cNvSpPr>
            <a:spLocks noGrp="1"/>
          </p:cNvSpPr>
          <p:nvPr>
            <p:ph idx="1"/>
          </p:nvPr>
        </p:nvSpPr>
        <p:spPr>
          <a:xfrm>
            <a:off x="838200" y="1451552"/>
            <a:ext cx="10515600" cy="5388192"/>
          </a:xfrm>
        </p:spPr>
        <p:txBody>
          <a:bodyPr/>
          <a:lstStyle/>
          <a:p>
            <a:pPr marL="0" indent="0">
              <a:buNone/>
            </a:pPr>
            <a:r>
              <a:rPr lang="en-GB" dirty="0"/>
              <a:t>Wie </a:t>
            </a:r>
            <a:r>
              <a:rPr lang="en-GB" dirty="0" err="1"/>
              <a:t>viel</a:t>
            </a:r>
            <a:r>
              <a:rPr lang="en-GB" dirty="0"/>
              <a:t> </a:t>
            </a:r>
            <a:r>
              <a:rPr lang="en-GB" dirty="0" err="1"/>
              <a:t>Einnahmen</a:t>
            </a:r>
            <a:r>
              <a:rPr lang="en-GB" dirty="0"/>
              <a:t> </a:t>
            </a:r>
            <a:r>
              <a:rPr lang="en-GB" dirty="0" err="1"/>
              <a:t>im</a:t>
            </a:r>
            <a:r>
              <a:rPr lang="en-GB" dirty="0"/>
              <a:t> Jahr hat man je </a:t>
            </a:r>
            <a:r>
              <a:rPr lang="en-GB" dirty="0" err="1"/>
              <a:t>nach</a:t>
            </a:r>
            <a:r>
              <a:rPr lang="en-GB" dirty="0"/>
              <a:t> </a:t>
            </a:r>
            <a:r>
              <a:rPr lang="en-GB" dirty="0" err="1"/>
              <a:t>Strompreis</a:t>
            </a:r>
            <a:r>
              <a:rPr lang="en-GB" dirty="0"/>
              <a:t> pro kWh:</a:t>
            </a:r>
          </a:p>
          <a:p>
            <a:r>
              <a:rPr lang="en-GB" dirty="0"/>
              <a:t>5 Cent: 300.000.000 kWh * 0,05 = 15 Mill. Euro</a:t>
            </a:r>
            <a:endParaRPr lang="de-DE" dirty="0"/>
          </a:p>
          <a:p>
            <a:r>
              <a:rPr lang="en-GB" dirty="0"/>
              <a:t>10 Cent: 300.000.000 kWh * 0,10 = 30 Mill. Euro</a:t>
            </a:r>
            <a:endParaRPr lang="de-DE" dirty="0"/>
          </a:p>
          <a:p>
            <a:r>
              <a:rPr lang="en-GB" dirty="0"/>
              <a:t>15 Cent: 300.000.000 kWh * 0,15 = 45 Mill. Euro</a:t>
            </a:r>
            <a:endParaRPr lang="de-DE" dirty="0"/>
          </a:p>
          <a:p>
            <a:r>
              <a:rPr lang="en-GB" dirty="0"/>
              <a:t>20 Cent: 300.000.000 kWh * 0,20 = 60 Mill. </a:t>
            </a:r>
            <a:r>
              <a:rPr lang="de-DE" dirty="0"/>
              <a:t>Euro  </a:t>
            </a:r>
          </a:p>
          <a:p>
            <a:r>
              <a:rPr lang="de-DE" dirty="0"/>
              <a:t>25 Cent: 300.000.000 kWh * 0,25 = 75 Mill. Euro</a:t>
            </a:r>
          </a:p>
        </p:txBody>
      </p:sp>
    </p:spTree>
    <p:extLst>
      <p:ext uri="{BB962C8B-B14F-4D97-AF65-F5344CB8AC3E}">
        <p14:creationId xmlns:p14="http://schemas.microsoft.com/office/powerpoint/2010/main" val="41910303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4DD4DA-7792-8277-85E9-25466BD2D27A}"/>
              </a:ext>
            </a:extLst>
          </p:cNvPr>
          <p:cNvSpPr>
            <a:spLocks noGrp="1"/>
          </p:cNvSpPr>
          <p:nvPr>
            <p:ph type="title"/>
          </p:nvPr>
        </p:nvSpPr>
        <p:spPr>
          <a:xfrm>
            <a:off x="838200" y="18256"/>
            <a:ext cx="10515600" cy="1173236"/>
          </a:xfrm>
        </p:spPr>
        <p:txBody>
          <a:bodyPr/>
          <a:lstStyle/>
          <a:p>
            <a:r>
              <a:rPr lang="de-DE" dirty="0"/>
              <a:t>Darlehenskosten</a:t>
            </a:r>
          </a:p>
        </p:txBody>
      </p:sp>
      <p:sp>
        <p:nvSpPr>
          <p:cNvPr id="3" name="Inhaltsplatzhalter 2">
            <a:extLst>
              <a:ext uri="{FF2B5EF4-FFF2-40B4-BE49-F238E27FC236}">
                <a16:creationId xmlns:a16="http://schemas.microsoft.com/office/drawing/2014/main" id="{211D35E5-DB3D-0C24-F312-E44ADAACF801}"/>
              </a:ext>
            </a:extLst>
          </p:cNvPr>
          <p:cNvSpPr>
            <a:spLocks noGrp="1"/>
          </p:cNvSpPr>
          <p:nvPr>
            <p:ph idx="1"/>
          </p:nvPr>
        </p:nvSpPr>
        <p:spPr>
          <a:xfrm>
            <a:off x="838200" y="1396134"/>
            <a:ext cx="10515600" cy="5254048"/>
          </a:xfrm>
        </p:spPr>
        <p:txBody>
          <a:bodyPr>
            <a:normAutofit/>
          </a:bodyPr>
          <a:lstStyle/>
          <a:p>
            <a:r>
              <a:rPr lang="de-DE" dirty="0"/>
              <a:t>Ein Annuitäten-Darlehen für 220 Mill. mit 3 % Zinsen und einer Darlehenslaufzeit von 10 Jahren, bei jährlichen Zahlungen, würde 10 Jahre lang 25,7 Mill. Euro pro Jahr benötigen, bei einer Laufzeit von 20 Jahren wären man 14,7 Mill. Euro jährliche Zahlungen benötigen. Kurz: man sieht hier, dass man bei einem 10 Jahres Kredit mit 25,7 Mill. Euro Rückzahlungen bei 10 Cent/kWh Stromkosten, recht knapp wird, hier bleiben pro Jahr nur 4,3 Mill. Euro Gewinn, man hat aber auch noch Betriebskosten, aber vielleicht ginge es. Ganz sicher ginge es, wenn man einen Kredit mit 20 Jahren Laufzeit bekäme. Wenn man 15 Cent/kWh für den Strom bekommen könnte, und man 45 Mill. Euro pro Jahr einnehmen würde, könnten man locker die 25,7 Mill. Euro Rückzahlungen des 10 Jahres Kredits leisten. </a:t>
            </a:r>
          </a:p>
          <a:p>
            <a:r>
              <a:rPr lang="de-DE" dirty="0"/>
              <a:t>Gerechnet mit Excel-Darlehenstilgungszeitplan.</a:t>
            </a:r>
          </a:p>
        </p:txBody>
      </p:sp>
    </p:spTree>
    <p:extLst>
      <p:ext uri="{BB962C8B-B14F-4D97-AF65-F5344CB8AC3E}">
        <p14:creationId xmlns:p14="http://schemas.microsoft.com/office/powerpoint/2010/main" val="20296087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5A841-9753-D4E3-E6EE-9B4D1A216F54}"/>
              </a:ext>
            </a:extLst>
          </p:cNvPr>
          <p:cNvSpPr>
            <a:spLocks noGrp="1"/>
          </p:cNvSpPr>
          <p:nvPr>
            <p:ph type="title"/>
          </p:nvPr>
        </p:nvSpPr>
        <p:spPr>
          <a:xfrm>
            <a:off x="1004454" y="176211"/>
            <a:ext cx="10515600" cy="1009651"/>
          </a:xfrm>
        </p:spPr>
        <p:txBody>
          <a:bodyPr>
            <a:normAutofit fontScale="90000"/>
          </a:bodyPr>
          <a:lstStyle/>
          <a:p>
            <a:r>
              <a:rPr lang="de-DE" dirty="0"/>
              <a:t>Was wäre wenn Werder </a:t>
            </a:r>
            <a:r>
              <a:rPr lang="de-DE" dirty="0" err="1"/>
              <a:t>Kessin</a:t>
            </a:r>
            <a:r>
              <a:rPr lang="de-DE" dirty="0"/>
              <a:t> nur die Hälfte kosten würde?</a:t>
            </a:r>
          </a:p>
        </p:txBody>
      </p:sp>
      <p:sp>
        <p:nvSpPr>
          <p:cNvPr id="3" name="Inhaltsplatzhalter 2">
            <a:extLst>
              <a:ext uri="{FF2B5EF4-FFF2-40B4-BE49-F238E27FC236}">
                <a16:creationId xmlns:a16="http://schemas.microsoft.com/office/drawing/2014/main" id="{B35D3F80-E146-9DF5-CE49-09D9170ED2EE}"/>
              </a:ext>
            </a:extLst>
          </p:cNvPr>
          <p:cNvSpPr>
            <a:spLocks noGrp="1"/>
          </p:cNvSpPr>
          <p:nvPr>
            <p:ph idx="1"/>
          </p:nvPr>
        </p:nvSpPr>
        <p:spPr>
          <a:xfrm>
            <a:off x="346363" y="1437697"/>
            <a:ext cx="11679381" cy="5244091"/>
          </a:xfrm>
        </p:spPr>
        <p:txBody>
          <a:bodyPr>
            <a:normAutofit fontScale="77500" lnSpcReduction="20000"/>
          </a:bodyPr>
          <a:lstStyle/>
          <a:p>
            <a:r>
              <a:rPr lang="de-DE" dirty="0"/>
              <a:t>Man muss sich nur einmal vorstellen, wie es aussehen würde, wenn Werder </a:t>
            </a:r>
            <a:r>
              <a:rPr lang="de-DE" dirty="0" err="1"/>
              <a:t>Kessin</a:t>
            </a:r>
            <a:r>
              <a:rPr lang="de-DE" dirty="0"/>
              <a:t> nur 100 Mill. Euro kosten würde. Welchen Strompreis könnte man da einräumen und trotzdem noch die Rückzahlungen bewältigen? Wie günstig würde dann die Energiewende in Deutschland.</a:t>
            </a:r>
          </a:p>
          <a:p>
            <a:r>
              <a:rPr lang="de-DE" dirty="0"/>
              <a:t>Bei 100 Mill. Euro Baukosten und 3 % Zinsen bräuchte man für einen 10 Jahres Kredit eine Rückzahlung von 11,7 Mill. Euro pro Jahr. Gerechnet mit Excel-Darlehenstilgungszeitplan.</a:t>
            </a:r>
          </a:p>
          <a:p>
            <a:r>
              <a:rPr lang="de-DE" dirty="0"/>
              <a:t>Da ist man plötzlich bei einem Strompreis von 5 Cent bzw. besser bei einem 6 Cent Strompreis, hiermit könnte man die Rückzahlungen bewältigen. </a:t>
            </a:r>
          </a:p>
          <a:p>
            <a:r>
              <a:rPr lang="de-DE" dirty="0"/>
              <a:t>5 Cent: 300.000.000 kWh * 0,05 = 15 Mill. Euro</a:t>
            </a:r>
          </a:p>
          <a:p>
            <a:r>
              <a:rPr lang="de-DE" dirty="0"/>
              <a:t>6 Cent : 300.000.000 kWh * 0,06 = 18 Mill. Euro. </a:t>
            </a:r>
          </a:p>
          <a:p>
            <a:r>
              <a:rPr lang="de-DE" dirty="0"/>
              <a:t>10 Cent: 300.000.000 kWh * 0,10 = 30 Mill. Euro</a:t>
            </a:r>
          </a:p>
          <a:p>
            <a:r>
              <a:rPr lang="de-DE" dirty="0"/>
              <a:t>Bei 50 Mill. Baukosten und 3 % wäre man bei 5,8 Mill. Euro, hier könnte man einen 4 Cent Strompreis erreichen und trotzdem noch die Rückzahlungen bewältigen, vielleicht sogar 3 Cent. </a:t>
            </a:r>
          </a:p>
          <a:p>
            <a:r>
              <a:rPr lang="de-DE" dirty="0"/>
              <a:t>4 Cent: 300.000.000 kWh * 0,03 = 12 Mill. Euro</a:t>
            </a:r>
          </a:p>
          <a:p>
            <a:r>
              <a:rPr lang="de-DE" dirty="0"/>
              <a:t>3 Cent: 300.000.000 kWh * 0,03 = 9 Mill. Euro</a:t>
            </a:r>
          </a:p>
          <a:p>
            <a:r>
              <a:rPr lang="de-DE" dirty="0"/>
              <a:t>2 Cent: 300.000.000 kWh * 0,02 =  6 Mill. Euro. </a:t>
            </a:r>
          </a:p>
          <a:p>
            <a:endParaRPr lang="de-DE" dirty="0"/>
          </a:p>
        </p:txBody>
      </p:sp>
    </p:spTree>
    <p:extLst>
      <p:ext uri="{BB962C8B-B14F-4D97-AF65-F5344CB8AC3E}">
        <p14:creationId xmlns:p14="http://schemas.microsoft.com/office/powerpoint/2010/main" val="2357428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72697-1234-A29A-340A-404E5833EA9A}"/>
              </a:ext>
            </a:extLst>
          </p:cNvPr>
          <p:cNvSpPr>
            <a:spLocks noGrp="1"/>
          </p:cNvSpPr>
          <p:nvPr>
            <p:ph type="title"/>
          </p:nvPr>
        </p:nvSpPr>
        <p:spPr>
          <a:xfrm>
            <a:off x="512618" y="18255"/>
            <a:ext cx="11028218" cy="1325563"/>
          </a:xfrm>
        </p:spPr>
        <p:txBody>
          <a:bodyPr/>
          <a:lstStyle/>
          <a:p>
            <a:r>
              <a:rPr lang="de-DE" dirty="0"/>
              <a:t>Fraunhofer Institut Berechnungen Stromgestehungskosten nicht nachvollziehbar</a:t>
            </a:r>
          </a:p>
        </p:txBody>
      </p:sp>
      <p:sp>
        <p:nvSpPr>
          <p:cNvPr id="3" name="Inhaltsplatzhalter 2">
            <a:extLst>
              <a:ext uri="{FF2B5EF4-FFF2-40B4-BE49-F238E27FC236}">
                <a16:creationId xmlns:a16="http://schemas.microsoft.com/office/drawing/2014/main" id="{008899EA-1029-A599-B8BC-B9EE20134A74}"/>
              </a:ext>
            </a:extLst>
          </p:cNvPr>
          <p:cNvSpPr>
            <a:spLocks noGrp="1"/>
          </p:cNvSpPr>
          <p:nvPr>
            <p:ph idx="1"/>
          </p:nvPr>
        </p:nvSpPr>
        <p:spPr>
          <a:xfrm>
            <a:off x="408709" y="1520825"/>
            <a:ext cx="11374582" cy="5198630"/>
          </a:xfrm>
        </p:spPr>
        <p:txBody>
          <a:bodyPr>
            <a:normAutofit lnSpcReduction="10000"/>
          </a:bodyPr>
          <a:lstStyle/>
          <a:p>
            <a:r>
              <a:rPr lang="de-DE" dirty="0"/>
              <a:t>Das Fraunhofer Institut berechnet, dass </a:t>
            </a:r>
            <a:r>
              <a:rPr lang="de-DE" dirty="0" err="1"/>
              <a:t>Onshore</a:t>
            </a:r>
            <a:r>
              <a:rPr lang="de-DE" dirty="0"/>
              <a:t> Wind zwischen 4,9 bis 9 Cent pro KWh Stromgestehungskosten haben kann. Fraunhofer ISE. Stromgestehungskosten Erneuerbare Energien, Juli 2024. S. 2. Siehe: https://www.ise.fraunhofer.de/de/veroeffentlichungen/studien/studie-stromgestehungskosten-erneuerbare-energien.html - Zugegriffen: 04.03.2025. </a:t>
            </a:r>
          </a:p>
          <a:p>
            <a:r>
              <a:rPr lang="de-DE" dirty="0"/>
              <a:t>Also dass 5 Cent pro kWh möglich ist, das korrespondiert hier mit einem Preis von 100 Mill. Euro für einen Windpark, also halb so viel wie für Werder </a:t>
            </a:r>
            <a:r>
              <a:rPr lang="de-DE" dirty="0" err="1"/>
              <a:t>Kessin</a:t>
            </a:r>
            <a:r>
              <a:rPr lang="de-DE" dirty="0"/>
              <a:t> angegeben, </a:t>
            </a:r>
            <a:r>
              <a:rPr lang="de-DE" b="1" dirty="0"/>
              <a:t>ich kann die Berechnungen des Fraunhofer Instituts also hier nicht nachvollziehen</a:t>
            </a:r>
            <a:r>
              <a:rPr lang="de-DE" dirty="0"/>
              <a:t>. </a:t>
            </a:r>
          </a:p>
          <a:p>
            <a:r>
              <a:rPr lang="de-DE" dirty="0"/>
              <a:t>Vielleicht geht das mit den neuesten Windparks, die höher sind und größere Leistungen haben, aber nicht viel teurer sind: Werder </a:t>
            </a:r>
            <a:r>
              <a:rPr lang="de-DE" dirty="0" err="1"/>
              <a:t>Kessin</a:t>
            </a:r>
            <a:r>
              <a:rPr lang="de-DE" dirty="0"/>
              <a:t> ist aus dem Jahr 2013!!!</a:t>
            </a:r>
          </a:p>
        </p:txBody>
      </p:sp>
    </p:spTree>
    <p:extLst>
      <p:ext uri="{BB962C8B-B14F-4D97-AF65-F5344CB8AC3E}">
        <p14:creationId xmlns:p14="http://schemas.microsoft.com/office/powerpoint/2010/main" val="32428052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F984216-08A6-6A67-CFFE-AD2D5DB44F50}"/>
              </a:ext>
            </a:extLst>
          </p:cNvPr>
          <p:cNvSpPr>
            <a:spLocks noGrp="1"/>
          </p:cNvSpPr>
          <p:nvPr>
            <p:ph type="title"/>
          </p:nvPr>
        </p:nvSpPr>
        <p:spPr>
          <a:xfrm>
            <a:off x="838200" y="0"/>
            <a:ext cx="10515600" cy="663880"/>
          </a:xfrm>
        </p:spPr>
        <p:txBody>
          <a:bodyPr>
            <a:normAutofit fontScale="90000"/>
          </a:bodyPr>
          <a:lstStyle/>
          <a:p>
            <a:r>
              <a:rPr lang="de-DE" dirty="0"/>
              <a:t>Mögliche Referatsthemen</a:t>
            </a:r>
          </a:p>
        </p:txBody>
      </p:sp>
      <p:sp>
        <p:nvSpPr>
          <p:cNvPr id="5" name="Inhaltsplatzhalter 4">
            <a:extLst>
              <a:ext uri="{FF2B5EF4-FFF2-40B4-BE49-F238E27FC236}">
                <a16:creationId xmlns:a16="http://schemas.microsoft.com/office/drawing/2014/main" id="{8B615961-F93E-01D1-9388-6DC13C7A881D}"/>
              </a:ext>
            </a:extLst>
          </p:cNvPr>
          <p:cNvSpPr>
            <a:spLocks noGrp="1"/>
          </p:cNvSpPr>
          <p:nvPr>
            <p:ph idx="1"/>
          </p:nvPr>
        </p:nvSpPr>
        <p:spPr>
          <a:xfrm>
            <a:off x="526093" y="663879"/>
            <a:ext cx="11411211" cy="6050071"/>
          </a:xfrm>
        </p:spPr>
        <p:txBody>
          <a:bodyPr>
            <a:normAutofit fontScale="40000" lnSpcReduction="20000"/>
          </a:bodyPr>
          <a:lstStyle/>
          <a:p>
            <a:r>
              <a:rPr lang="de-DE" dirty="0" err="1"/>
              <a:t>Stromgestehunskosten</a:t>
            </a:r>
            <a:r>
              <a:rPr lang="de-DE" dirty="0"/>
              <a:t> ausrechnen anhand von neuen Windparks (siehe Folien 99-103)</a:t>
            </a:r>
          </a:p>
          <a:p>
            <a:r>
              <a:rPr lang="de-DE" dirty="0"/>
              <a:t>EEG Gesetz … wie hat das funktioniert … 00Teil3, S. 75</a:t>
            </a:r>
          </a:p>
          <a:p>
            <a:r>
              <a:rPr lang="de-DE" dirty="0"/>
              <a:t>EEG Reform … welche Modelle werden da diskutiert … siehe: BMWE Strommarktdesign der Zukunft … </a:t>
            </a:r>
          </a:p>
          <a:p>
            <a:r>
              <a:rPr lang="de-DE" dirty="0"/>
              <a:t>Kraftwerkssicherheitsgesetz … worum geht es da … 00Teil3, S. 124 ff.</a:t>
            </a:r>
          </a:p>
          <a:p>
            <a:r>
              <a:rPr lang="de-DE" dirty="0"/>
              <a:t>Strommarkt: Redispatch Was ist das … Problem der Abregelung von Offshore und anderen Windparks … Netzausbau … Netzentgelte, 00Teil3, S. 99 ff.</a:t>
            </a:r>
          </a:p>
          <a:p>
            <a:r>
              <a:rPr lang="de-DE" dirty="0"/>
              <a:t>Strommarkt: Welche Rolle haben die Übertragungsnetzbetreiber, 00Teil3, Geladen Batteriepodcast mit Bammert, Schmid …  </a:t>
            </a:r>
          </a:p>
          <a:p>
            <a:r>
              <a:rPr lang="de-DE" dirty="0"/>
              <a:t>Strommarkt: Netzausbau … Ziele … Kosten … Erdkabel … Freileitungen … reicht das, 00Teil3, S. 87 ff.</a:t>
            </a:r>
          </a:p>
          <a:p>
            <a:r>
              <a:rPr lang="de-DE" dirty="0"/>
              <a:t>Strom: Strompreiskompensationen SPK und Carbon Leakage Schutz für die Industrie, siehe </a:t>
            </a:r>
            <a:r>
              <a:rPr lang="de-DE" dirty="0" err="1"/>
              <a:t>DEGHSt</a:t>
            </a:r>
            <a:r>
              <a:rPr lang="de-DE" dirty="0"/>
              <a:t> Webseite … CDU/SPD Idee die Stromsteuer senken, das wären aber viel zu hohe Einnahmeverluste, siehe 00Teil3, S. 69-74</a:t>
            </a:r>
          </a:p>
          <a:p>
            <a:r>
              <a:rPr lang="de-DE" dirty="0"/>
              <a:t>Was ist das europäische Emissionshandelssystem EHS bzw. ETS?, siehe 00Teil3, 138-153, und mehr u.a. zur Marktstabilitätsreserve S. 187-203.</a:t>
            </a:r>
          </a:p>
          <a:p>
            <a:r>
              <a:rPr lang="de-DE" dirty="0"/>
              <a:t>Bürgerenergiegesetze, … was gibt es schon … was wäre gut … ist das möglich, ‚frei Laden für das E-Auto‘, wenn man in Region mit sagen wir mal 20 Werder </a:t>
            </a:r>
            <a:r>
              <a:rPr lang="de-DE" dirty="0" err="1"/>
              <a:t>Kessin</a:t>
            </a:r>
            <a:r>
              <a:rPr lang="de-DE" dirty="0"/>
              <a:t> Windparks lebt, 00Teil3, S. 85 ff.</a:t>
            </a:r>
          </a:p>
          <a:p>
            <a:r>
              <a:rPr lang="de-DE" dirty="0"/>
              <a:t>Klimaschutzverträge … was ist das … lässt sich damit die Stahl- und Chemieindustrie umbauen? </a:t>
            </a:r>
          </a:p>
          <a:p>
            <a:r>
              <a:rPr lang="de-DE" dirty="0"/>
              <a:t>Klimageld … was ist das? … warum gibt es </a:t>
            </a:r>
            <a:r>
              <a:rPr lang="de-DE" dirty="0" err="1"/>
              <a:t>es</a:t>
            </a:r>
            <a:r>
              <a:rPr lang="de-DE" dirty="0"/>
              <a:t> nicht in Deutschland … was sagt die EU dazu … </a:t>
            </a:r>
          </a:p>
          <a:p>
            <a:r>
              <a:rPr lang="de-DE" dirty="0"/>
              <a:t>Wasserstoff</a:t>
            </a:r>
          </a:p>
          <a:p>
            <a:r>
              <a:rPr lang="de-DE" dirty="0"/>
              <a:t>Umbau Stahlindustrie</a:t>
            </a:r>
          </a:p>
          <a:p>
            <a:r>
              <a:rPr lang="de-DE" dirty="0"/>
              <a:t>Umbau Chemieindustrie</a:t>
            </a:r>
          </a:p>
          <a:p>
            <a:r>
              <a:rPr lang="de-DE" dirty="0"/>
              <a:t>Umbau Zementindustrie</a:t>
            </a:r>
          </a:p>
          <a:p>
            <a:r>
              <a:rPr lang="de-DE" dirty="0"/>
              <a:t>Was sind E-Fuels … wie werden sie hergestellt … </a:t>
            </a:r>
            <a:r>
              <a:rPr lang="de-DE" dirty="0" err="1"/>
              <a:t>Ineratec</a:t>
            </a:r>
            <a:r>
              <a:rPr lang="de-DE" dirty="0"/>
              <a:t> Fabrik … Kosten grünes Benzin, Diesel, Kerosin? </a:t>
            </a:r>
          </a:p>
          <a:p>
            <a:r>
              <a:rPr lang="de-DE" dirty="0"/>
              <a:t>Stromspeicher</a:t>
            </a:r>
          </a:p>
          <a:p>
            <a:r>
              <a:rPr lang="de-DE" dirty="0"/>
              <a:t>Wärmespeicher</a:t>
            </a:r>
          </a:p>
          <a:p>
            <a:r>
              <a:rPr lang="de-DE" dirty="0"/>
              <a:t>Was ist CCS, was ist CCU, was ist Plastikrecycling, was ist DAC?</a:t>
            </a:r>
          </a:p>
          <a:p>
            <a:r>
              <a:rPr lang="de-DE" dirty="0"/>
              <a:t>Solar: Balkonkraftwerke, Stromgestehungskosten Solar hier und in Afrika, Produktionskapazität weltweit</a:t>
            </a:r>
          </a:p>
          <a:p>
            <a:r>
              <a:rPr lang="de-DE" dirty="0"/>
              <a:t>Andere Länder: USA, China, Japan, Schweden, Dänemark, Brasilien … 00Teil3, S. 229 ff.</a:t>
            </a:r>
          </a:p>
          <a:p>
            <a:r>
              <a:rPr lang="de-DE" dirty="0"/>
              <a:t>Handels- und Industriepolitik, z.B. in der EU der Net Zero Industrie Act, der den Aufbau eigener Produktion in bestimmten Bereichen vorsieht, 00Teil4, S. 181 ff., siehe dazu das Beispiel Solar … und die Frage, wie man die Nachfrage nach erneuerbaren Energien steigern kann … 00Teil3, S. 251 ff. </a:t>
            </a:r>
          </a:p>
        </p:txBody>
      </p:sp>
    </p:spTree>
    <p:extLst>
      <p:ext uri="{BB962C8B-B14F-4D97-AF65-F5344CB8AC3E}">
        <p14:creationId xmlns:p14="http://schemas.microsoft.com/office/powerpoint/2010/main" val="22940908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48F9A6-12F9-573B-B8D3-9DEBF9DB5E8A}"/>
              </a:ext>
            </a:extLst>
          </p:cNvPr>
          <p:cNvSpPr>
            <a:spLocks noGrp="1"/>
          </p:cNvSpPr>
          <p:nvPr>
            <p:ph type="title"/>
          </p:nvPr>
        </p:nvSpPr>
        <p:spPr>
          <a:xfrm>
            <a:off x="5131836" y="2473844"/>
            <a:ext cx="2537927" cy="1325563"/>
          </a:xfrm>
        </p:spPr>
        <p:txBody>
          <a:bodyPr/>
          <a:lstStyle/>
          <a:p>
            <a:r>
              <a:rPr lang="de-DE" dirty="0"/>
              <a:t>Infos</a:t>
            </a:r>
          </a:p>
        </p:txBody>
      </p:sp>
    </p:spTree>
    <p:extLst>
      <p:ext uri="{BB962C8B-B14F-4D97-AF65-F5344CB8AC3E}">
        <p14:creationId xmlns:p14="http://schemas.microsoft.com/office/powerpoint/2010/main" val="35388479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6CD8E-D4AD-7526-90D0-97B8742FEA7A}"/>
              </a:ext>
            </a:extLst>
          </p:cNvPr>
          <p:cNvSpPr>
            <a:spLocks noGrp="1"/>
          </p:cNvSpPr>
          <p:nvPr>
            <p:ph type="title"/>
          </p:nvPr>
        </p:nvSpPr>
        <p:spPr>
          <a:xfrm>
            <a:off x="838200" y="210456"/>
            <a:ext cx="10515600" cy="941161"/>
          </a:xfrm>
        </p:spPr>
        <p:txBody>
          <a:bodyPr/>
          <a:lstStyle/>
          <a:p>
            <a:r>
              <a:rPr lang="de-DE" dirty="0"/>
              <a:t>Kanäle, Reihen:</a:t>
            </a:r>
          </a:p>
        </p:txBody>
      </p:sp>
      <p:sp>
        <p:nvSpPr>
          <p:cNvPr id="3" name="Inhaltsplatzhalter 2">
            <a:extLst>
              <a:ext uri="{FF2B5EF4-FFF2-40B4-BE49-F238E27FC236}">
                <a16:creationId xmlns:a16="http://schemas.microsoft.com/office/drawing/2014/main" id="{D40E06A7-1207-B7F5-DCA9-C471A212F887}"/>
              </a:ext>
            </a:extLst>
          </p:cNvPr>
          <p:cNvSpPr>
            <a:spLocks noGrp="1"/>
          </p:cNvSpPr>
          <p:nvPr>
            <p:ph idx="1"/>
          </p:nvPr>
        </p:nvSpPr>
        <p:spPr>
          <a:xfrm>
            <a:off x="838200" y="1471062"/>
            <a:ext cx="10515600" cy="4351338"/>
          </a:xfrm>
        </p:spPr>
        <p:txBody>
          <a:bodyPr/>
          <a:lstStyle/>
          <a:p>
            <a:r>
              <a:rPr lang="de-DE" dirty="0"/>
              <a:t>Geladen Der Batteriepodcast: </a:t>
            </a:r>
            <a:r>
              <a:rPr lang="de-DE" dirty="0">
                <a:hlinkClick r:id="rId2"/>
              </a:rPr>
              <a:t>https://www.youtube.com/@GeladenBatteriepodcast</a:t>
            </a:r>
            <a:endParaRPr lang="de-DE" dirty="0"/>
          </a:p>
          <a:p>
            <a:r>
              <a:rPr lang="de-DE" dirty="0" err="1"/>
              <a:t>KlimaZeit</a:t>
            </a:r>
            <a:r>
              <a:rPr lang="de-DE" dirty="0"/>
              <a:t> Tagesschau: </a:t>
            </a:r>
            <a:r>
              <a:rPr lang="de-DE" dirty="0">
                <a:hlinkClick r:id="rId3"/>
              </a:rPr>
              <a:t>https://www.youtube.com/@tagesschau/search?query=KlimaZeit</a:t>
            </a:r>
            <a:endParaRPr lang="de-DE" dirty="0"/>
          </a:p>
          <a:p>
            <a:r>
              <a:rPr lang="de-DE" dirty="0"/>
              <a:t>Michael Sterner: </a:t>
            </a:r>
            <a:r>
              <a:rPr lang="de-DE" dirty="0">
                <a:hlinkClick r:id="rId4"/>
              </a:rPr>
              <a:t>https://www.youtube.com/@michael_sterner</a:t>
            </a:r>
            <a:endParaRPr lang="de-DE" dirty="0"/>
          </a:p>
          <a:p>
            <a:r>
              <a:rPr lang="de-DE" dirty="0"/>
              <a:t>Doktor </a:t>
            </a:r>
            <a:r>
              <a:rPr lang="de-DE" dirty="0" err="1"/>
              <a:t>Whatson</a:t>
            </a:r>
            <a:r>
              <a:rPr lang="de-DE" dirty="0"/>
              <a:t>, Wissen schafft Energie: </a:t>
            </a:r>
            <a:r>
              <a:rPr lang="de-DE" dirty="0">
                <a:hlinkClick r:id="rId5"/>
              </a:rPr>
              <a:t>https://www.youtube.com/@DoktorWhatson</a:t>
            </a:r>
            <a:endParaRPr lang="de-DE" dirty="0"/>
          </a:p>
          <a:p>
            <a:r>
              <a:rPr lang="de-DE" dirty="0"/>
              <a:t>Breaking Lab: </a:t>
            </a:r>
            <a:r>
              <a:rPr lang="de-DE" dirty="0">
                <a:hlinkClick r:id="rId6"/>
              </a:rPr>
              <a:t>https://www.youtube.com/@BreakingLab</a:t>
            </a:r>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6072694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6BC1784-A7D9-BD55-ACCA-9BA6AC8911AA}"/>
              </a:ext>
            </a:extLst>
          </p:cNvPr>
          <p:cNvSpPr>
            <a:spLocks noGrp="1"/>
          </p:cNvSpPr>
          <p:nvPr>
            <p:ph type="title"/>
          </p:nvPr>
        </p:nvSpPr>
        <p:spPr/>
        <p:txBody>
          <a:bodyPr/>
          <a:lstStyle/>
          <a:p>
            <a:r>
              <a:rPr lang="de-DE" dirty="0"/>
              <a:t>Erneuerbare Energien weltweit</a:t>
            </a:r>
          </a:p>
        </p:txBody>
      </p:sp>
      <p:sp>
        <p:nvSpPr>
          <p:cNvPr id="5" name="Inhaltsplatzhalter 4">
            <a:extLst>
              <a:ext uri="{FF2B5EF4-FFF2-40B4-BE49-F238E27FC236}">
                <a16:creationId xmlns:a16="http://schemas.microsoft.com/office/drawing/2014/main" id="{D074789A-EBF0-1E00-D4B6-243D75843FD7}"/>
              </a:ext>
            </a:extLst>
          </p:cNvPr>
          <p:cNvSpPr>
            <a:spLocks noGrp="1"/>
          </p:cNvSpPr>
          <p:nvPr>
            <p:ph idx="1"/>
          </p:nvPr>
        </p:nvSpPr>
        <p:spPr/>
        <p:txBody>
          <a:bodyPr/>
          <a:lstStyle/>
          <a:p>
            <a:r>
              <a:rPr lang="de-DE" dirty="0"/>
              <a:t>Wind und Sonne – Energierevolution? Mit offenen Karten, Arte, 15.02.2025: </a:t>
            </a:r>
            <a:r>
              <a:rPr lang="de-DE" dirty="0">
                <a:hlinkClick r:id="rId2"/>
              </a:rPr>
              <a:t>https://www.youtube.com/watch?v=HK9f6rD-9T4</a:t>
            </a:r>
            <a:endParaRPr lang="de-DE" dirty="0"/>
          </a:p>
          <a:p>
            <a:endParaRPr lang="de-DE" dirty="0"/>
          </a:p>
        </p:txBody>
      </p:sp>
    </p:spTree>
    <p:extLst>
      <p:ext uri="{BB962C8B-B14F-4D97-AF65-F5344CB8AC3E}">
        <p14:creationId xmlns:p14="http://schemas.microsoft.com/office/powerpoint/2010/main" val="37647196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88EAB4-6E66-A01B-60A3-E2A379ADCD8C}"/>
              </a:ext>
            </a:extLst>
          </p:cNvPr>
          <p:cNvSpPr>
            <a:spLocks noGrp="1"/>
          </p:cNvSpPr>
          <p:nvPr>
            <p:ph type="title"/>
          </p:nvPr>
        </p:nvSpPr>
        <p:spPr>
          <a:xfrm>
            <a:off x="838200" y="0"/>
            <a:ext cx="10515600" cy="928837"/>
          </a:xfrm>
        </p:spPr>
        <p:txBody>
          <a:bodyPr/>
          <a:lstStyle/>
          <a:p>
            <a:r>
              <a:rPr lang="de-DE" dirty="0"/>
              <a:t>Windkraft</a:t>
            </a:r>
          </a:p>
        </p:txBody>
      </p:sp>
      <p:sp>
        <p:nvSpPr>
          <p:cNvPr id="3" name="Inhaltsplatzhalter 2">
            <a:extLst>
              <a:ext uri="{FF2B5EF4-FFF2-40B4-BE49-F238E27FC236}">
                <a16:creationId xmlns:a16="http://schemas.microsoft.com/office/drawing/2014/main" id="{D73668AD-AA39-66DC-3866-0CB82AA41740}"/>
              </a:ext>
            </a:extLst>
          </p:cNvPr>
          <p:cNvSpPr>
            <a:spLocks noGrp="1"/>
          </p:cNvSpPr>
          <p:nvPr>
            <p:ph idx="1"/>
          </p:nvPr>
        </p:nvSpPr>
        <p:spPr>
          <a:xfrm>
            <a:off x="838200" y="1089558"/>
            <a:ext cx="10515600" cy="4351338"/>
          </a:xfrm>
        </p:spPr>
        <p:txBody>
          <a:bodyPr/>
          <a:lstStyle/>
          <a:p>
            <a:r>
              <a:rPr lang="de-DE" dirty="0"/>
              <a:t>Windkraft:</a:t>
            </a:r>
          </a:p>
          <a:p>
            <a:r>
              <a:rPr lang="de-DE" dirty="0"/>
              <a:t>Ingenieurskunst – Patrick Sauter. Die Zukunft der Windkraft – Deutschland ganz vorne dabei! 03.12.2025 </a:t>
            </a:r>
            <a:r>
              <a:rPr lang="de-DE" dirty="0">
                <a:hlinkClick r:id="rId2"/>
              </a:rPr>
              <a:t>https://www.youtube.com/watch?v=npPjWEAblz8</a:t>
            </a:r>
            <a:endParaRPr lang="de-DE" dirty="0"/>
          </a:p>
          <a:p>
            <a:r>
              <a:rPr lang="de-DE" dirty="0"/>
              <a:t>Höchste Windkraftanlage der Welt: Großprojekt in der Lausitz | Umschau | MDR, 06.08.2025: </a:t>
            </a:r>
            <a:r>
              <a:rPr lang="de-DE" dirty="0">
                <a:hlinkClick r:id="rId3"/>
              </a:rPr>
              <a:t>https://www.youtube.com/watch?v=YFwhzu-NujU</a:t>
            </a:r>
            <a:endParaRPr lang="de-DE" dirty="0"/>
          </a:p>
          <a:p>
            <a:endParaRPr lang="de-DE" dirty="0"/>
          </a:p>
          <a:p>
            <a:endParaRPr lang="de-DE" dirty="0"/>
          </a:p>
        </p:txBody>
      </p:sp>
    </p:spTree>
    <p:extLst>
      <p:ext uri="{BB962C8B-B14F-4D97-AF65-F5344CB8AC3E}">
        <p14:creationId xmlns:p14="http://schemas.microsoft.com/office/powerpoint/2010/main" val="41409037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55B4A8-24D4-6900-566E-11EA6D6D0458}"/>
              </a:ext>
            </a:extLst>
          </p:cNvPr>
          <p:cNvSpPr>
            <a:spLocks noGrp="1"/>
          </p:cNvSpPr>
          <p:nvPr>
            <p:ph type="title"/>
          </p:nvPr>
        </p:nvSpPr>
        <p:spPr/>
        <p:txBody>
          <a:bodyPr/>
          <a:lstStyle/>
          <a:p>
            <a:r>
              <a:rPr lang="de-DE" dirty="0"/>
              <a:t>Erneuerbare Energien Gesetz EEG</a:t>
            </a:r>
          </a:p>
        </p:txBody>
      </p:sp>
      <p:sp>
        <p:nvSpPr>
          <p:cNvPr id="3" name="Inhaltsplatzhalter 2">
            <a:extLst>
              <a:ext uri="{FF2B5EF4-FFF2-40B4-BE49-F238E27FC236}">
                <a16:creationId xmlns:a16="http://schemas.microsoft.com/office/drawing/2014/main" id="{9CA14D2D-D62B-B28B-B523-7D955CF70086}"/>
              </a:ext>
            </a:extLst>
          </p:cNvPr>
          <p:cNvSpPr>
            <a:spLocks noGrp="1"/>
          </p:cNvSpPr>
          <p:nvPr>
            <p:ph idx="1"/>
          </p:nvPr>
        </p:nvSpPr>
        <p:spPr/>
        <p:txBody>
          <a:bodyPr/>
          <a:lstStyle/>
          <a:p>
            <a:r>
              <a:rPr lang="de-DE" dirty="0"/>
              <a:t>Netztransparenz, Webseite der vier Übertragungsnetzbetreiber 50Hertz, Amprion, TenneT und TransnetBW. Infos zum EEG Finanzierungsbedarf: </a:t>
            </a:r>
            <a:r>
              <a:rPr lang="de-DE" dirty="0">
                <a:hlinkClick r:id="rId2"/>
              </a:rPr>
              <a:t>https://www.netztransparenz.de/de-de/Erneuerbare-Energien-und-Umlagen/EEG/EEG-Finanzierung/EEG-Finanzierungsbedarf/EEG-Finanzierungsbedarf-2025</a:t>
            </a:r>
            <a:endParaRPr lang="de-DE" dirty="0"/>
          </a:p>
          <a:p>
            <a:r>
              <a:rPr lang="de-DE" dirty="0"/>
              <a:t>EEG Gesetz Wikipedia: </a:t>
            </a:r>
            <a:r>
              <a:rPr lang="de-DE" dirty="0">
                <a:hlinkClick r:id="rId3"/>
              </a:rPr>
              <a:t>https://de.wikipedia.org/wiki/Erneuerbare-Energien-Gesetz</a:t>
            </a:r>
            <a:endParaRPr lang="de-DE" dirty="0"/>
          </a:p>
          <a:p>
            <a:pPr marL="0" indent="0">
              <a:buNone/>
            </a:pPr>
            <a:r>
              <a:rPr lang="de-DE" dirty="0"/>
              <a:t>Das EEG Gesetz soll verändert werden, erste Infos gibt es dazu, siehe: EEG Reform 2027 Leak, Michael Sterner, Verschlusssache EEG 2027: </a:t>
            </a:r>
            <a:r>
              <a:rPr lang="de-DE" dirty="0">
                <a:hlinkClick r:id="rId4"/>
              </a:rPr>
              <a:t>https://www.youtube.com/watch?v=QGGa5F2QwR0</a:t>
            </a:r>
            <a:endParaRPr lang="de-DE" dirty="0"/>
          </a:p>
          <a:p>
            <a:pPr marL="0" indent="0">
              <a:buNone/>
            </a:pPr>
            <a:endParaRPr lang="de-DE" dirty="0"/>
          </a:p>
          <a:p>
            <a:endParaRPr lang="de-DE" dirty="0"/>
          </a:p>
        </p:txBody>
      </p:sp>
    </p:spTree>
    <p:extLst>
      <p:ext uri="{BB962C8B-B14F-4D97-AF65-F5344CB8AC3E}">
        <p14:creationId xmlns:p14="http://schemas.microsoft.com/office/powerpoint/2010/main" val="2646063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CB2E0-1032-2078-63A7-613B8D57CE40}"/>
              </a:ext>
            </a:extLst>
          </p:cNvPr>
          <p:cNvSpPr>
            <a:spLocks noGrp="1"/>
          </p:cNvSpPr>
          <p:nvPr>
            <p:ph type="title"/>
          </p:nvPr>
        </p:nvSpPr>
        <p:spPr>
          <a:xfrm>
            <a:off x="838200" y="0"/>
            <a:ext cx="10515600" cy="695314"/>
          </a:xfrm>
        </p:spPr>
        <p:txBody>
          <a:bodyPr/>
          <a:lstStyle/>
          <a:p>
            <a:r>
              <a:rPr lang="de-DE" dirty="0"/>
              <a:t>Wasserstoffimporte organisieren</a:t>
            </a:r>
          </a:p>
        </p:txBody>
      </p:sp>
      <p:sp>
        <p:nvSpPr>
          <p:cNvPr id="3" name="Inhaltsplatzhalter 2">
            <a:extLst>
              <a:ext uri="{FF2B5EF4-FFF2-40B4-BE49-F238E27FC236}">
                <a16:creationId xmlns:a16="http://schemas.microsoft.com/office/drawing/2014/main" id="{470B5829-EA5D-F3C1-6596-D33DEC8D084B}"/>
              </a:ext>
            </a:extLst>
          </p:cNvPr>
          <p:cNvSpPr>
            <a:spLocks noGrp="1"/>
          </p:cNvSpPr>
          <p:nvPr>
            <p:ph idx="1"/>
          </p:nvPr>
        </p:nvSpPr>
        <p:spPr>
          <a:xfrm>
            <a:off x="0" y="899850"/>
            <a:ext cx="12192000" cy="5633297"/>
          </a:xfrm>
        </p:spPr>
        <p:txBody>
          <a:bodyPr>
            <a:normAutofit fontScale="40000" lnSpcReduction="20000"/>
          </a:bodyPr>
          <a:lstStyle/>
          <a:p>
            <a:r>
              <a:rPr lang="de-DE" dirty="0"/>
              <a:t>Aus diesem Grund wurde von der Bundesregierung begonnen </a:t>
            </a:r>
            <a:r>
              <a:rPr lang="de-DE" dirty="0">
                <a:highlight>
                  <a:srgbClr val="00FFFF"/>
                </a:highlight>
              </a:rPr>
              <a:t>Wasserstoffimporte</a:t>
            </a:r>
            <a:r>
              <a:rPr lang="de-DE" dirty="0"/>
              <a:t> zu organisieren, ebenso fördert die EU den Aufbau von Wasserstoffpipelines u.a. aus Nordafrika. Dies ist recht erfolgreich angelaufen: </a:t>
            </a:r>
          </a:p>
          <a:p>
            <a:r>
              <a:rPr lang="de-DE" dirty="0"/>
              <a:t>Die deutsche H2Global Stiftung ist ein Finanzierungsinstrument für Wasserstoffprojekte, die nun die internationalen Aktivitäten der europäischen Wasserstoffbank übernehmen soll. An H2Global wird sich nun auch die Niederlande beteiligen. H2Global verfügt über 5 Mrd. Euro. H2Global will Investitionssicherheit schaffen, durch ein sog. Doppelauktionsmodell, das langfristige Preise für ausländische Produzenten garantiert, im Binnenland wird dann an Höchstbietende verkauft, und wenn diese Preise zu niedrig liegen, dann übernimmt der Staat den Differenzbetrag übernimmt. Dies übernimmt die </a:t>
            </a:r>
            <a:r>
              <a:rPr lang="de-DE" dirty="0" err="1"/>
              <a:t>Hintco</a:t>
            </a:r>
            <a:r>
              <a:rPr lang="de-DE" dirty="0"/>
              <a:t> GmbH in Leipzig. In einem ersten Kontrakt der H2GlobalStiftung, Lot 1, wird grüner Wasserstoff in Ägypten produziert, dort in Ammoniak umgewandelt, und ab 2028 jedes Jahr 40.000 Tonnen nach Europa geliefert, in den Häfen von Antwerpen und Rotterdam werden derzeit Anlagen gebaut, die Ammoniak wieder in Wasserstoff zurückverwandeln können und dann kann der Wasserstoff mit Pipeline von dort nach Köln bzw. nach Deutschland geliefert werden (mehr Infos in meinem Text 00Teil3, S. 108 ff). (die Auktionen für grünes Methanol und grünes Kerosin sind gescheitert, es gab keine Bieter). Die Lot 1 Lieferung von </a:t>
            </a:r>
            <a:r>
              <a:rPr lang="de-DE" dirty="0" err="1"/>
              <a:t>Fertiglobal</a:t>
            </a:r>
            <a:r>
              <a:rPr lang="de-DE" dirty="0"/>
              <a:t> läuft über Rotterdam, siehe diesen Überblick über viele Aktivitäten im Hafen von Rotterdam zum Thema Wasserstoff: </a:t>
            </a:r>
            <a:r>
              <a:rPr lang="de-DE" dirty="0">
                <a:hlinkClick r:id="rId3"/>
              </a:rPr>
              <a:t>https://www.portofrotterdam.com/de/nachrichten-und-pressemitteilungen/das-wasserstoffsystem-nimmt-gestalt</a:t>
            </a:r>
            <a:r>
              <a:rPr lang="de-DE" dirty="0"/>
              <a:t> </a:t>
            </a:r>
          </a:p>
          <a:p>
            <a:r>
              <a:rPr lang="de-DE" dirty="0"/>
              <a:t>Air Liquide meldet am 13. November 2025 den Betrieb einer ersten Pilotanlage im Hafen von Antwerpen: </a:t>
            </a:r>
            <a:r>
              <a:rPr lang="de-DE" dirty="0">
                <a:hlinkClick r:id="rId4"/>
              </a:rPr>
              <a:t>https://de.airliquide.com/news/weltpremiere-die-innovative-technologie-von-air-liquide-wandelt-ammoniak-im-industriellen-massstab-wasserstoff-um-und-ebnet-den-weg-fur-neue-kohlenstoffarme-lieferketten</a:t>
            </a:r>
            <a:endParaRPr lang="de-DE" dirty="0"/>
          </a:p>
          <a:p>
            <a:r>
              <a:rPr lang="de-DE" dirty="0"/>
              <a:t>Auch über die SEFE werden Wasserstoffimporte vorbereitet: mit einer Kooperation mit Norwegen soll erst blauer Wasserstoff (mit CCS </a:t>
            </a:r>
            <a:r>
              <a:rPr lang="de-DE" dirty="0" err="1"/>
              <a:t>Verpressung</a:t>
            </a:r>
            <a:r>
              <a:rPr lang="de-DE" dirty="0"/>
              <a:t> von CO2 im Boden) und dann grüner Wasserstoff aus Norwegen importiert werden. Am 13.11.2024 meldet die SEFE, dass sie mit der brasilianischen Energieunternehmen </a:t>
            </a:r>
            <a:r>
              <a:rPr lang="de-DE" dirty="0" err="1"/>
              <a:t>Eletrobras</a:t>
            </a:r>
            <a:r>
              <a:rPr lang="de-DE" dirty="0"/>
              <a:t> einen Liefervertrag für 200.000 Tonnen Wasserstoff, allerdings in Form von Ammoniak, pro Jahr ab 2030 abgeschlossen hat. Am 03.02.2025 meldet SEFE, dass es mit ACWA Power, Saudi Arabien, eine Partnerschaft zu Lieferung von jährlich 200.000 Tonnen grünen Wasserstoffs nach Deutschland und Europa, ab 2030, abgeschlossen hat. (siehe mein Text 00Teil3, S. 110)  (wer rechnet aus, wie viele Landwindparks uns dies erspart ;-)</a:t>
            </a:r>
          </a:p>
          <a:p>
            <a:r>
              <a:rPr lang="de-DE" dirty="0"/>
              <a:t>Der Leipziger Energiehändler VNG AG hat 2024 einen Vertrag über algerisches Gas abgeschlossen und dann am 14.10.2024 eine Absichtserklärung zum Import von grünem Wasserstoff aus Algerien. In der Absichtserklärung wird die Machbarkeit einer groß angelegten Produktion von Wasserstoff in Algerien und dessen Export über den geplanten South H2 </a:t>
            </a:r>
            <a:r>
              <a:rPr lang="de-DE" dirty="0" err="1"/>
              <a:t>Corridor</a:t>
            </a:r>
            <a:r>
              <a:rPr lang="de-DE" dirty="0"/>
              <a:t>, eine Wasserstoffpipeline aus Tunesien bis nach Österreich und Bayern. https://www.south2corridor.net/ </a:t>
            </a:r>
          </a:p>
          <a:p>
            <a:r>
              <a:rPr lang="de-DE" u="sng" dirty="0"/>
              <a:t>Aktuell, vom 12.01.2026 ist die Information, dass Uniper 500.000 t Wasserstoff pro Jahr von AM Green Ammonia India importieren will</a:t>
            </a:r>
            <a:r>
              <a:rPr lang="de-DE" dirty="0"/>
              <a:t>. Eine erste Fabrik für grünes Ammoniak mit 1 Mill. t pro Jahr Kapazität ist in Kakinada, Andhra Pradesh, in Bau und soll ab 2028 beginnen, die ersten Mengen grünen Ammoniak zu liefern, beteiligt am Projekt sind Casale, Air Liquide, </a:t>
            </a:r>
            <a:r>
              <a:rPr lang="de-DE" dirty="0" err="1"/>
              <a:t>Rely</a:t>
            </a:r>
            <a:r>
              <a:rPr lang="de-DE" dirty="0"/>
              <a:t> (ein Joint Venture von Technip Energies und John Cockerill, Toyo, </a:t>
            </a:r>
            <a:r>
              <a:rPr lang="de-DE" dirty="0" err="1"/>
              <a:t>Gentari</a:t>
            </a:r>
            <a:r>
              <a:rPr lang="de-DE" dirty="0"/>
              <a:t>, NTPC </a:t>
            </a:r>
            <a:r>
              <a:rPr lang="de-DE" dirty="0" err="1"/>
              <a:t>Renewables</a:t>
            </a:r>
            <a:r>
              <a:rPr lang="de-DE" dirty="0"/>
              <a:t> und vielen anderen). Nach den Firmennamen zu urteilen, scheint es sich um ein seriöses Projekt zu handeln, das auch umgesetzt werden. Das Projekt soll den EU RFNBO Standards genügen können, damit ist wohl gemeint, dass die erneuerbaren Energien zusätzlich noch neu dazu gebaut werden, damit man nicht von schon vorhandenen erneuerbaren Energien Strom weg nimmt und dies nicht mehr den Bewohnern des Landes zur Verfügung steht. Indien hat z.B. bereits riesige Solarparks aufgebaut, so könnte man auch für dieses Projekt ggf. Strom erzeugen. </a:t>
            </a:r>
          </a:p>
          <a:p>
            <a:r>
              <a:rPr lang="de-DE" dirty="0"/>
              <a:t>Ab 2030 bekommt Deutschland also jährlich ca. 940.000 Wasserstoff geliefert, </a:t>
            </a:r>
            <a:r>
              <a:rPr lang="de-DE" b="1" dirty="0"/>
              <a:t>damit kann man schon etwas anfangen.</a:t>
            </a:r>
            <a:r>
              <a:rPr lang="de-DE" dirty="0"/>
              <a:t> Und es werden sich in den nächsten Jahren weitere Möglichkeiten eröffnen. Es erscheint also möglich, dass Deutschland einen Teil seines Wasserstoffbedarfs tatsächlich importieren kann. </a:t>
            </a:r>
          </a:p>
          <a:p>
            <a:r>
              <a:rPr lang="de-DE" dirty="0"/>
              <a:t>Neu wird im Januar 2026 ebenfalls gemeldet, dass die Bundesregierung den Bau einer Wasserstoffpipeline quer durch Dänemark für 1,3 Mrd. Euro fördert, damit können dann Offshore- oder </a:t>
            </a:r>
            <a:r>
              <a:rPr lang="de-DE" dirty="0" err="1"/>
              <a:t>Onshore</a:t>
            </a:r>
            <a:r>
              <a:rPr lang="de-DE" dirty="0"/>
              <a:t>-Windparks und Elektrolyseure in Dänemark als Geschäftsmodell aufgebaut werden und dieser Wasserstoff kann nach Deutschland geliefert werden.</a:t>
            </a:r>
          </a:p>
          <a:p>
            <a:r>
              <a:rPr lang="de-DE" dirty="0"/>
              <a:t>Neu wird am 2.2.2026 vom Handelsblatt gemeldet, dass die Bundesregierung ihre Partnerschaft im Bereich Wasserstoff mit Saudi-Arabien erweitern will, beim Besuch von Bundeswirtschaftsministerin Katherina Reiche (CDU) wurde eine Energiepartnerschaft vereinbart. EnBW und das saudische ACWA Power unterzeichneten eine Absichtserklärung zum Aufbau eines Crackers, der aus Ammoniak Wasserstoffherstellen im Rostocker Hafen. </a:t>
            </a:r>
          </a:p>
          <a:p>
            <a:r>
              <a:rPr lang="de-DE" dirty="0"/>
              <a:t>Am 02.02.2026 beschreibt Focus Online ein Projekt im Oman in Zusammenarbeit mit der Schweiz, ein Projekt in Chile (das es schon länger gibt) und dass Finnland 100 Produktionsanlagen für E-Fuels, also vielleicht auch Wasserstoff, bauen will, die mit Solar- und Windstrom betrieben werden sollen. (siehe Quellen in den Notizen)  </a:t>
            </a:r>
          </a:p>
          <a:p>
            <a:r>
              <a:rPr lang="de-DE" dirty="0">
                <a:solidFill>
                  <a:srgbClr val="FF0000"/>
                </a:solidFill>
              </a:rPr>
              <a:t>Aber 5.000.000 t Wasserstoff braucht einiges an Investitionen, können Länder wie Algerien, Ägypten und Saudi-Arabien oder auch Schottland und Norwegen wirklich für Deutschland diese Gelder aufbringen? </a:t>
            </a:r>
          </a:p>
          <a:p>
            <a:endParaRPr lang="de-DE" dirty="0"/>
          </a:p>
          <a:p>
            <a:endParaRPr lang="de-DE" dirty="0"/>
          </a:p>
        </p:txBody>
      </p:sp>
    </p:spTree>
    <p:extLst>
      <p:ext uri="{BB962C8B-B14F-4D97-AF65-F5344CB8AC3E}">
        <p14:creationId xmlns:p14="http://schemas.microsoft.com/office/powerpoint/2010/main" val="25036994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A81D2-317A-BC81-556A-42DF048AAB7C}"/>
              </a:ext>
            </a:extLst>
          </p:cNvPr>
          <p:cNvSpPr>
            <a:spLocks noGrp="1"/>
          </p:cNvSpPr>
          <p:nvPr>
            <p:ph type="title"/>
          </p:nvPr>
        </p:nvSpPr>
        <p:spPr>
          <a:xfrm>
            <a:off x="838200" y="0"/>
            <a:ext cx="10515600" cy="928837"/>
          </a:xfrm>
        </p:spPr>
        <p:txBody>
          <a:bodyPr/>
          <a:lstStyle/>
          <a:p>
            <a:r>
              <a:rPr lang="de-DE" dirty="0"/>
              <a:t>Links Wasserstoff</a:t>
            </a:r>
          </a:p>
        </p:txBody>
      </p:sp>
      <p:sp>
        <p:nvSpPr>
          <p:cNvPr id="3" name="Inhaltsplatzhalter 2">
            <a:extLst>
              <a:ext uri="{FF2B5EF4-FFF2-40B4-BE49-F238E27FC236}">
                <a16:creationId xmlns:a16="http://schemas.microsoft.com/office/drawing/2014/main" id="{6A096C65-0397-2DEC-1952-C29A0FD9B9E9}"/>
              </a:ext>
            </a:extLst>
          </p:cNvPr>
          <p:cNvSpPr>
            <a:spLocks noGrp="1"/>
          </p:cNvSpPr>
          <p:nvPr>
            <p:ph idx="1"/>
          </p:nvPr>
        </p:nvSpPr>
        <p:spPr>
          <a:xfrm>
            <a:off x="838200" y="1066500"/>
            <a:ext cx="10515600" cy="4351338"/>
          </a:xfrm>
        </p:spPr>
        <p:txBody>
          <a:bodyPr>
            <a:normAutofit fontScale="92500" lnSpcReduction="20000"/>
          </a:bodyPr>
          <a:lstStyle/>
          <a:p>
            <a:r>
              <a:rPr lang="de-DE" dirty="0"/>
              <a:t>Wasserstoff:</a:t>
            </a:r>
          </a:p>
          <a:p>
            <a:r>
              <a:rPr lang="de-DE" dirty="0"/>
              <a:t>Die Projekte hinter der Energiewende, die fast niemand kennt. Dr. </a:t>
            </a:r>
            <a:r>
              <a:rPr lang="de-DE" dirty="0" err="1"/>
              <a:t>Whatson</a:t>
            </a:r>
            <a:r>
              <a:rPr lang="de-DE" dirty="0"/>
              <a:t>, Breaking Lab. 30.11.2025. </a:t>
            </a:r>
            <a:r>
              <a:rPr lang="de-DE" dirty="0">
                <a:hlinkClick r:id="rId2"/>
              </a:rPr>
              <a:t>https://www.youtube.com/watch?v=__YLrdUEgpA&amp;t=19s</a:t>
            </a:r>
            <a:endParaRPr lang="de-DE" dirty="0"/>
          </a:p>
          <a:p>
            <a:r>
              <a:rPr lang="de-DE" dirty="0"/>
              <a:t>Stahl aus Wasserstoff - Kann das Deutschlands Stahlindustrie retten? Breaking Lab. 27.11.2025. </a:t>
            </a:r>
            <a:r>
              <a:rPr lang="de-DE" dirty="0">
                <a:hlinkClick r:id="rId3"/>
              </a:rPr>
              <a:t>https://www.youtube.com/watch?v=hpKTx9c433s</a:t>
            </a:r>
            <a:endParaRPr lang="de-DE" dirty="0"/>
          </a:p>
          <a:p>
            <a:r>
              <a:rPr lang="de-DE" dirty="0"/>
              <a:t>Michael Sterner. Wasserstoff: Von der Dunkelflaute zum hellen Sturm. 16.11.2025. </a:t>
            </a:r>
            <a:r>
              <a:rPr lang="de-DE" dirty="0">
                <a:hlinkClick r:id="rId4"/>
              </a:rPr>
              <a:t>https://www.youtube.com/watch?v=bdROO68zkJs</a:t>
            </a:r>
            <a:endParaRPr lang="de-DE" dirty="0"/>
          </a:p>
          <a:p>
            <a:r>
              <a:rPr lang="de-DE" dirty="0"/>
              <a:t>H2 Global die Deutsch-Niederländische Stiftung, die Wasserstoffimporte nach Europa organisiert: </a:t>
            </a:r>
            <a:r>
              <a:rPr lang="de-DE" dirty="0">
                <a:hlinkClick r:id="rId5"/>
              </a:rPr>
              <a:t>https://h2-global.org/</a:t>
            </a:r>
            <a:endParaRPr lang="de-DE" dirty="0"/>
          </a:p>
          <a:p>
            <a:r>
              <a:rPr lang="de-DE" dirty="0"/>
              <a:t>Es gibt diverse weitere Webseiten für eine Zusammenarbeit bei Wasserstoff: </a:t>
            </a:r>
            <a:r>
              <a:rPr lang="de-DE" dirty="0">
                <a:hlinkClick r:id="rId6"/>
              </a:rPr>
              <a:t>https://www.clustercollaboration.eu/find-clusters-partners</a:t>
            </a:r>
            <a:endParaRPr lang="de-DE" dirty="0"/>
          </a:p>
          <a:p>
            <a:endParaRPr lang="de-DE" dirty="0"/>
          </a:p>
        </p:txBody>
      </p:sp>
    </p:spTree>
    <p:extLst>
      <p:ext uri="{BB962C8B-B14F-4D97-AF65-F5344CB8AC3E}">
        <p14:creationId xmlns:p14="http://schemas.microsoft.com/office/powerpoint/2010/main" val="35460623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3F23F-1A03-65F3-CD45-E18CA4DE61B4}"/>
              </a:ext>
            </a:extLst>
          </p:cNvPr>
          <p:cNvSpPr>
            <a:spLocks noGrp="1"/>
          </p:cNvSpPr>
          <p:nvPr>
            <p:ph type="title"/>
          </p:nvPr>
        </p:nvSpPr>
        <p:spPr>
          <a:xfrm>
            <a:off x="838200" y="18255"/>
            <a:ext cx="10515600" cy="1325563"/>
          </a:xfrm>
        </p:spPr>
        <p:txBody>
          <a:bodyPr/>
          <a:lstStyle/>
          <a:p>
            <a:r>
              <a:rPr lang="de-DE" dirty="0"/>
              <a:t>Links Speicher</a:t>
            </a:r>
          </a:p>
        </p:txBody>
      </p:sp>
      <p:sp>
        <p:nvSpPr>
          <p:cNvPr id="3" name="Inhaltsplatzhalter 2">
            <a:extLst>
              <a:ext uri="{FF2B5EF4-FFF2-40B4-BE49-F238E27FC236}">
                <a16:creationId xmlns:a16="http://schemas.microsoft.com/office/drawing/2014/main" id="{EC2215A9-6AFD-0C2C-0655-7B137496C9AE}"/>
              </a:ext>
            </a:extLst>
          </p:cNvPr>
          <p:cNvSpPr>
            <a:spLocks noGrp="1"/>
          </p:cNvSpPr>
          <p:nvPr>
            <p:ph idx="1"/>
          </p:nvPr>
        </p:nvSpPr>
        <p:spPr>
          <a:xfrm>
            <a:off x="838200" y="1343818"/>
            <a:ext cx="10515600" cy="4351338"/>
          </a:xfrm>
        </p:spPr>
        <p:txBody>
          <a:bodyPr>
            <a:normAutofit/>
          </a:bodyPr>
          <a:lstStyle/>
          <a:p>
            <a:r>
              <a:rPr lang="de-DE" dirty="0"/>
              <a:t>Speicher</a:t>
            </a:r>
          </a:p>
          <a:p>
            <a:r>
              <a:rPr lang="de-DE" dirty="0"/>
              <a:t>Geladen Batteriepodcast mit Hans Urban von </a:t>
            </a:r>
            <a:r>
              <a:rPr lang="de-DE" dirty="0" err="1"/>
              <a:t>Ecostore</a:t>
            </a:r>
            <a:r>
              <a:rPr lang="de-DE" dirty="0"/>
              <a:t>: Großbatterien an der Strombörse - Hans Urban (</a:t>
            </a:r>
            <a:r>
              <a:rPr lang="de-DE" dirty="0" err="1"/>
              <a:t>Ecostor</a:t>
            </a:r>
            <a:r>
              <a:rPr lang="de-DE" dirty="0"/>
              <a:t>), 09.06.2024: </a:t>
            </a:r>
            <a:r>
              <a:rPr lang="de-DE" dirty="0">
                <a:hlinkClick r:id="rId2"/>
              </a:rPr>
              <a:t>https://www.youtube.com/watch?v=GSv3rN57trs</a:t>
            </a:r>
            <a:endParaRPr lang="de-DE" dirty="0"/>
          </a:p>
          <a:p>
            <a:r>
              <a:rPr lang="de-DE" dirty="0"/>
              <a:t>Siehe auch: Geladen Batteriepodcast mit Dirk Biermann: Großspeicher-Boom: Werden Netzbetreiber überrollt? - Dr. Dirk Biermann (50Hertz), 04.05.2025: </a:t>
            </a:r>
            <a:r>
              <a:rPr lang="de-DE" dirty="0">
                <a:hlinkClick r:id="rId3"/>
              </a:rPr>
              <a:t>https://www.youtube.com/watch?v=Dt_noZ4BEj8&amp;t=8s</a:t>
            </a:r>
            <a:r>
              <a:rPr lang="de-DE" dirty="0"/>
              <a:t> </a:t>
            </a:r>
          </a:p>
          <a:p>
            <a:r>
              <a:rPr lang="de-DE" dirty="0"/>
              <a:t>Michael Sterner. Speicher Wie geht‘s weiter. 23.11.2025. </a:t>
            </a:r>
            <a:r>
              <a:rPr lang="de-DE" dirty="0">
                <a:hlinkClick r:id="rId4"/>
              </a:rPr>
              <a:t>https://www.youtube.com/watch?v=M2l6WKTj660</a:t>
            </a:r>
            <a:endParaRPr lang="de-DE" dirty="0"/>
          </a:p>
          <a:p>
            <a:endParaRPr lang="de-DE" dirty="0"/>
          </a:p>
        </p:txBody>
      </p:sp>
    </p:spTree>
    <p:extLst>
      <p:ext uri="{BB962C8B-B14F-4D97-AF65-F5344CB8AC3E}">
        <p14:creationId xmlns:p14="http://schemas.microsoft.com/office/powerpoint/2010/main" val="32032276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8DFDF-33AE-8A11-A0D2-50E792C19964}"/>
              </a:ext>
            </a:extLst>
          </p:cNvPr>
          <p:cNvSpPr>
            <a:spLocks noGrp="1"/>
          </p:cNvSpPr>
          <p:nvPr>
            <p:ph type="title"/>
          </p:nvPr>
        </p:nvSpPr>
        <p:spPr/>
        <p:txBody>
          <a:bodyPr/>
          <a:lstStyle/>
          <a:p>
            <a:r>
              <a:rPr lang="de-DE" dirty="0"/>
              <a:t>Links Strommarkt / Übertragungs- und Verteilnetzbetreiber</a:t>
            </a:r>
          </a:p>
        </p:txBody>
      </p:sp>
      <p:sp>
        <p:nvSpPr>
          <p:cNvPr id="3" name="Inhaltsplatzhalter 2">
            <a:extLst>
              <a:ext uri="{FF2B5EF4-FFF2-40B4-BE49-F238E27FC236}">
                <a16:creationId xmlns:a16="http://schemas.microsoft.com/office/drawing/2014/main" id="{E5111A26-C3E3-BF31-53F8-9D4ACEE026BD}"/>
              </a:ext>
            </a:extLst>
          </p:cNvPr>
          <p:cNvSpPr>
            <a:spLocks noGrp="1"/>
          </p:cNvSpPr>
          <p:nvPr>
            <p:ph idx="1"/>
          </p:nvPr>
        </p:nvSpPr>
        <p:spPr/>
        <p:txBody>
          <a:bodyPr>
            <a:normAutofit fontScale="85000" lnSpcReduction="20000"/>
          </a:bodyPr>
          <a:lstStyle/>
          <a:p>
            <a:r>
              <a:rPr lang="de-DE" dirty="0"/>
              <a:t>Infos zum Strommarkt: </a:t>
            </a:r>
            <a:r>
              <a:rPr lang="de-DE" dirty="0">
                <a:hlinkClick r:id="rId2"/>
              </a:rPr>
              <a:t>https://energiewende.bundeswirtschaftsministerium.de/EWD/Redaktion/Newsletter/2020/06/Meldung/direkt-erklaert.html</a:t>
            </a:r>
            <a:endParaRPr lang="de-DE" dirty="0"/>
          </a:p>
          <a:p>
            <a:r>
              <a:rPr lang="de-DE" dirty="0"/>
              <a:t>Gute Infos zum Zustand des Stromnetzes: Yes! 78 GW von 500 GW GROSSBATTERIEN genehmigt! XXL-Akkus Dr. Jochen Bammert / Dr. Marine Schmid, Transnet BW, siehe: 14.12.2025: </a:t>
            </a:r>
            <a:r>
              <a:rPr lang="de-DE" dirty="0">
                <a:hlinkClick r:id="rId3"/>
              </a:rPr>
              <a:t>https://www.youtube.com/watch?v=sqWitRTBjYQ</a:t>
            </a:r>
            <a:endParaRPr lang="de-DE" dirty="0"/>
          </a:p>
          <a:p>
            <a:r>
              <a:rPr lang="de-DE" dirty="0"/>
              <a:t>Marktmachtbericht, Februar 2026: </a:t>
            </a:r>
            <a:r>
              <a:rPr lang="de-DE" dirty="0">
                <a:hlinkClick r:id="rId4"/>
              </a:rPr>
              <a:t>https://www.bundeskartellamt.de/SharedDocs/Publikation/DE/Berichte/Marktmachtbericht_2024_25.pdf?__blob=publicationFile&amp;v=4</a:t>
            </a:r>
            <a:endParaRPr lang="de-DE" dirty="0"/>
          </a:p>
          <a:p>
            <a:r>
              <a:rPr lang="de-DE" dirty="0"/>
              <a:t>Marktmacht im Strommarkt – und die Rolle der Politik, Patrick Sauter: </a:t>
            </a:r>
            <a:r>
              <a:rPr lang="de-DE" dirty="0">
                <a:hlinkClick r:id="rId5"/>
              </a:rPr>
              <a:t>https://www.youtube.com/watch?v=A8ZmW6l3wVo&amp;t=25s</a:t>
            </a:r>
            <a:endParaRPr lang="de-DE" dirty="0"/>
          </a:p>
          <a:p>
            <a:r>
              <a:rPr lang="de-DE" dirty="0"/>
              <a:t>Problem mit Stromleitungen Netzanschluss Geladen Batteriepodcast: </a:t>
            </a:r>
            <a:r>
              <a:rPr lang="de-DE" dirty="0">
                <a:hlinkClick r:id="rId6"/>
              </a:rPr>
              <a:t>https://www.youtube.com/watch?v=6JCSCd0wZ3w</a:t>
            </a:r>
            <a:endParaRPr lang="de-DE" dirty="0"/>
          </a:p>
          <a:p>
            <a:endParaRPr lang="de-DE" dirty="0"/>
          </a:p>
          <a:p>
            <a:endParaRPr lang="de-DE" dirty="0"/>
          </a:p>
        </p:txBody>
      </p:sp>
    </p:spTree>
    <p:extLst>
      <p:ext uri="{BB962C8B-B14F-4D97-AF65-F5344CB8AC3E}">
        <p14:creationId xmlns:p14="http://schemas.microsoft.com/office/powerpoint/2010/main" val="34938189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E30A1-97BA-2157-5906-9F66B2BCE4B2}"/>
              </a:ext>
            </a:extLst>
          </p:cNvPr>
          <p:cNvSpPr>
            <a:spLocks noGrp="1"/>
          </p:cNvSpPr>
          <p:nvPr>
            <p:ph type="title"/>
          </p:nvPr>
        </p:nvSpPr>
        <p:spPr>
          <a:xfrm>
            <a:off x="838200" y="18255"/>
            <a:ext cx="10515600" cy="1154937"/>
          </a:xfrm>
        </p:spPr>
        <p:txBody>
          <a:bodyPr/>
          <a:lstStyle/>
          <a:p>
            <a:r>
              <a:rPr lang="de-DE" dirty="0"/>
              <a:t>E-Auto-Akkus</a:t>
            </a:r>
          </a:p>
        </p:txBody>
      </p:sp>
      <p:sp>
        <p:nvSpPr>
          <p:cNvPr id="3" name="Inhaltsplatzhalter 2">
            <a:extLst>
              <a:ext uri="{FF2B5EF4-FFF2-40B4-BE49-F238E27FC236}">
                <a16:creationId xmlns:a16="http://schemas.microsoft.com/office/drawing/2014/main" id="{3F091517-E730-DB2E-DB43-3383923CD4EC}"/>
              </a:ext>
            </a:extLst>
          </p:cNvPr>
          <p:cNvSpPr>
            <a:spLocks noGrp="1"/>
          </p:cNvSpPr>
          <p:nvPr>
            <p:ph idx="1"/>
          </p:nvPr>
        </p:nvSpPr>
        <p:spPr>
          <a:xfrm>
            <a:off x="838200" y="1253331"/>
            <a:ext cx="10515600" cy="4351338"/>
          </a:xfrm>
        </p:spPr>
        <p:txBody>
          <a:bodyPr/>
          <a:lstStyle/>
          <a:p>
            <a:r>
              <a:rPr lang="de-DE" dirty="0"/>
              <a:t>Geladen Der Batteriepodcast: </a:t>
            </a:r>
            <a:r>
              <a:rPr lang="de-DE" dirty="0">
                <a:hlinkClick r:id="rId2"/>
              </a:rPr>
              <a:t>https://www.youtube.com/@GeladenBatteriepodcast</a:t>
            </a:r>
            <a:endParaRPr lang="de-DE" dirty="0"/>
          </a:p>
          <a:p>
            <a:endParaRPr lang="de-DE" dirty="0"/>
          </a:p>
          <a:p>
            <a:endParaRPr lang="de-DE" dirty="0"/>
          </a:p>
          <a:p>
            <a:endParaRPr lang="de-DE" dirty="0"/>
          </a:p>
        </p:txBody>
      </p:sp>
    </p:spTree>
    <p:extLst>
      <p:ext uri="{BB962C8B-B14F-4D97-AF65-F5344CB8AC3E}">
        <p14:creationId xmlns:p14="http://schemas.microsoft.com/office/powerpoint/2010/main" val="6345332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38D681-BF41-6BD4-2A66-02461E502DB4}"/>
              </a:ext>
            </a:extLst>
          </p:cNvPr>
          <p:cNvSpPr>
            <a:spLocks noGrp="1"/>
          </p:cNvSpPr>
          <p:nvPr>
            <p:ph type="title"/>
          </p:nvPr>
        </p:nvSpPr>
        <p:spPr>
          <a:xfrm>
            <a:off x="838200" y="133113"/>
            <a:ext cx="10515600" cy="1325563"/>
          </a:xfrm>
        </p:spPr>
        <p:txBody>
          <a:bodyPr/>
          <a:lstStyle/>
          <a:p>
            <a:r>
              <a:rPr lang="de-DE" dirty="0"/>
              <a:t>Links Systeme gesicherter Leistung</a:t>
            </a:r>
          </a:p>
        </p:txBody>
      </p:sp>
      <p:sp>
        <p:nvSpPr>
          <p:cNvPr id="3" name="Inhaltsplatzhalter 2">
            <a:extLst>
              <a:ext uri="{FF2B5EF4-FFF2-40B4-BE49-F238E27FC236}">
                <a16:creationId xmlns:a16="http://schemas.microsoft.com/office/drawing/2014/main" id="{25781C88-C48D-FD74-9E90-420B3B776E00}"/>
              </a:ext>
            </a:extLst>
          </p:cNvPr>
          <p:cNvSpPr>
            <a:spLocks noGrp="1"/>
          </p:cNvSpPr>
          <p:nvPr>
            <p:ph idx="1"/>
          </p:nvPr>
        </p:nvSpPr>
        <p:spPr>
          <a:xfrm>
            <a:off x="838200" y="1648204"/>
            <a:ext cx="10515600" cy="4351338"/>
          </a:xfrm>
        </p:spPr>
        <p:txBody>
          <a:bodyPr/>
          <a:lstStyle/>
          <a:p>
            <a:r>
              <a:rPr lang="de-DE" dirty="0"/>
              <a:t>Zum Thema Systeme gesicherter Leitung, hier genannt Sektorenkopplung: Die unterschätzte Revolution: Sektorenkopplung erklärt - Prof. Veit </a:t>
            </a:r>
            <a:r>
              <a:rPr lang="de-DE" dirty="0" err="1"/>
              <a:t>Hagenmeyer</a:t>
            </a:r>
            <a:r>
              <a:rPr lang="de-DE" dirty="0"/>
              <a:t>: </a:t>
            </a:r>
            <a:r>
              <a:rPr lang="de-DE" dirty="0">
                <a:hlinkClick r:id="rId2"/>
              </a:rPr>
              <a:t>https://www.youtube.com/watch?v=ODa8kB6Mg5g</a:t>
            </a:r>
            <a:endParaRPr lang="de-DE" dirty="0"/>
          </a:p>
          <a:p>
            <a:r>
              <a:rPr lang="de-DE" dirty="0"/>
              <a:t>Ideen zu Speichern, </a:t>
            </a:r>
            <a:r>
              <a:rPr lang="de-DE" dirty="0" err="1"/>
              <a:t>KlimaZeit</a:t>
            </a:r>
            <a:r>
              <a:rPr lang="de-DE" dirty="0"/>
              <a:t>: </a:t>
            </a:r>
            <a:r>
              <a:rPr lang="de-DE" dirty="0">
                <a:hlinkClick r:id="rId3"/>
              </a:rPr>
              <a:t>https://www.youtube.com/watch?v=B0LSrUOFXjY</a:t>
            </a:r>
            <a:endParaRPr lang="de-DE" dirty="0"/>
          </a:p>
          <a:p>
            <a:r>
              <a:rPr lang="de-DE"/>
              <a:t>Pumpspeicherkraftwerk: </a:t>
            </a:r>
            <a:r>
              <a:rPr lang="de-DE">
                <a:hlinkClick r:id="rId4"/>
              </a:rPr>
              <a:t>https://www.youtube.com/watch?v=nJUeF8G1-Kc</a:t>
            </a:r>
            <a:endParaRPr lang="de-DE"/>
          </a:p>
          <a:p>
            <a:endParaRPr lang="de-DE" dirty="0"/>
          </a:p>
          <a:p>
            <a:endParaRPr lang="de-DE" dirty="0"/>
          </a:p>
          <a:p>
            <a:endParaRPr lang="de-DE" dirty="0"/>
          </a:p>
        </p:txBody>
      </p:sp>
    </p:spTree>
    <p:extLst>
      <p:ext uri="{BB962C8B-B14F-4D97-AF65-F5344CB8AC3E}">
        <p14:creationId xmlns:p14="http://schemas.microsoft.com/office/powerpoint/2010/main" val="40215850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393F0-0206-C992-DC79-0567D1A82A92}"/>
              </a:ext>
            </a:extLst>
          </p:cNvPr>
          <p:cNvSpPr>
            <a:spLocks noGrp="1"/>
          </p:cNvSpPr>
          <p:nvPr>
            <p:ph type="title"/>
          </p:nvPr>
        </p:nvSpPr>
        <p:spPr>
          <a:xfrm>
            <a:off x="838200" y="18255"/>
            <a:ext cx="10515600" cy="1325563"/>
          </a:xfrm>
        </p:spPr>
        <p:txBody>
          <a:bodyPr/>
          <a:lstStyle/>
          <a:p>
            <a:r>
              <a:rPr lang="de-DE" dirty="0"/>
              <a:t>Link Kraftwerkssicherheitsgesetz (KWSG) </a:t>
            </a:r>
          </a:p>
        </p:txBody>
      </p:sp>
      <p:sp>
        <p:nvSpPr>
          <p:cNvPr id="3" name="Inhaltsplatzhalter 2">
            <a:extLst>
              <a:ext uri="{FF2B5EF4-FFF2-40B4-BE49-F238E27FC236}">
                <a16:creationId xmlns:a16="http://schemas.microsoft.com/office/drawing/2014/main" id="{6DD8C566-1F92-1F63-5353-8A942FCB4B12}"/>
              </a:ext>
            </a:extLst>
          </p:cNvPr>
          <p:cNvSpPr>
            <a:spLocks noGrp="1"/>
          </p:cNvSpPr>
          <p:nvPr>
            <p:ph idx="1"/>
          </p:nvPr>
        </p:nvSpPr>
        <p:spPr>
          <a:xfrm>
            <a:off x="838200" y="1612682"/>
            <a:ext cx="10515600" cy="4351338"/>
          </a:xfrm>
        </p:spPr>
        <p:txBody>
          <a:bodyPr>
            <a:normAutofit fontScale="92500" lnSpcReduction="20000"/>
          </a:bodyPr>
          <a:lstStyle/>
          <a:p>
            <a:r>
              <a:rPr lang="de-DE" dirty="0"/>
              <a:t>Konsultationsverfahren 11.09.2024 eröffnet: </a:t>
            </a:r>
            <a:r>
              <a:rPr lang="de-DE" dirty="0">
                <a:hlinkClick r:id="rId2"/>
              </a:rPr>
              <a:t>https://www.bundeswirtschaftsministerium.de/Redaktion/DE/Meldung/2024/20240911-kraftwerkssicherheitsgesetz.html</a:t>
            </a:r>
            <a:endParaRPr lang="de-DE" dirty="0"/>
          </a:p>
          <a:p>
            <a:r>
              <a:rPr lang="de-DE" dirty="0"/>
              <a:t>Erster Versuch scheitert, CDU lehnt das Gesetz ab, mehrere Gesetze müssen in der neuen CDU/SPD-Koalition weiter bearbeitet werden: </a:t>
            </a:r>
            <a:r>
              <a:rPr lang="de-DE" dirty="0">
                <a:hlinkClick r:id="rId3"/>
              </a:rPr>
              <a:t>https://www.twobirds.com/de/insights/2025/germany/update-zu-den-gesetzesvorhaben-der-bundesregierung-im-energierecht</a:t>
            </a:r>
            <a:endParaRPr lang="de-DE" dirty="0"/>
          </a:p>
          <a:p>
            <a:r>
              <a:rPr lang="de-DE" dirty="0"/>
              <a:t>Auf der Bundestag Webseite gibt es keine aktuellen Infos, das Gesetz befindet sich derzeit noch im Abstimmungsprozess im Bundesministerium für Wirtschaft und Energie BMWE, Informationen müssen der Öffentlichkeit nicht gegeben werden, siehe diese Reaktion auf eine Anfrage im November 2025: </a:t>
            </a:r>
            <a:r>
              <a:rPr lang="de-DE" dirty="0">
                <a:hlinkClick r:id="rId4"/>
              </a:rPr>
              <a:t>https://fragdenstaat.de/anfrage/stand-des-regierungsvorhabens-umsetzung-kraftwerkssicherheitsgesetz/</a:t>
            </a:r>
            <a:endParaRPr lang="de-DE" dirty="0"/>
          </a:p>
          <a:p>
            <a:endParaRPr lang="de-DE" dirty="0"/>
          </a:p>
          <a:p>
            <a:endParaRPr lang="de-DE" dirty="0"/>
          </a:p>
        </p:txBody>
      </p:sp>
    </p:spTree>
    <p:extLst>
      <p:ext uri="{BB962C8B-B14F-4D97-AF65-F5344CB8AC3E}">
        <p14:creationId xmlns:p14="http://schemas.microsoft.com/office/powerpoint/2010/main" val="39891409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87D8CE-5CAC-6BDC-1279-F6D4C8685827}"/>
              </a:ext>
            </a:extLst>
          </p:cNvPr>
          <p:cNvSpPr>
            <a:spLocks noGrp="1"/>
          </p:cNvSpPr>
          <p:nvPr>
            <p:ph type="title"/>
          </p:nvPr>
        </p:nvSpPr>
        <p:spPr/>
        <p:txBody>
          <a:bodyPr/>
          <a:lstStyle/>
          <a:p>
            <a:r>
              <a:rPr lang="de-DE" dirty="0"/>
              <a:t>Link Klimageld / andere Strompreissenkung</a:t>
            </a:r>
          </a:p>
        </p:txBody>
      </p:sp>
      <p:sp>
        <p:nvSpPr>
          <p:cNvPr id="3" name="Inhaltsplatzhalter 2">
            <a:extLst>
              <a:ext uri="{FF2B5EF4-FFF2-40B4-BE49-F238E27FC236}">
                <a16:creationId xmlns:a16="http://schemas.microsoft.com/office/drawing/2014/main" id="{2B819D06-0217-7791-6B98-97D4F3BF03E4}"/>
              </a:ext>
            </a:extLst>
          </p:cNvPr>
          <p:cNvSpPr>
            <a:spLocks noGrp="1"/>
          </p:cNvSpPr>
          <p:nvPr>
            <p:ph idx="1"/>
          </p:nvPr>
        </p:nvSpPr>
        <p:spPr/>
        <p:txBody>
          <a:bodyPr/>
          <a:lstStyle/>
          <a:p>
            <a:r>
              <a:rPr lang="de-DE" dirty="0"/>
              <a:t>Siehe: </a:t>
            </a:r>
            <a:r>
              <a:rPr lang="de-DE" dirty="0">
                <a:hlinkClick r:id="rId2"/>
              </a:rPr>
              <a:t>https://www.iwkoeln.de/studien/andreas-fischer-ralph-henger-mehrheit-fuer-strompreissenkung.html</a:t>
            </a:r>
            <a:endParaRPr lang="de-DE" dirty="0"/>
          </a:p>
          <a:p>
            <a:endParaRPr lang="de-DE" dirty="0"/>
          </a:p>
        </p:txBody>
      </p:sp>
    </p:spTree>
    <p:extLst>
      <p:ext uri="{BB962C8B-B14F-4D97-AF65-F5344CB8AC3E}">
        <p14:creationId xmlns:p14="http://schemas.microsoft.com/office/powerpoint/2010/main" val="9051987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6A0BD-0585-8979-FBA5-525F479DE776}"/>
              </a:ext>
            </a:extLst>
          </p:cNvPr>
          <p:cNvSpPr>
            <a:spLocks noGrp="1"/>
          </p:cNvSpPr>
          <p:nvPr>
            <p:ph type="title"/>
          </p:nvPr>
        </p:nvSpPr>
        <p:spPr/>
        <p:txBody>
          <a:bodyPr/>
          <a:lstStyle/>
          <a:p>
            <a:r>
              <a:rPr lang="de-DE" dirty="0"/>
              <a:t>Energiegemeinschaften</a:t>
            </a:r>
          </a:p>
        </p:txBody>
      </p:sp>
      <p:sp>
        <p:nvSpPr>
          <p:cNvPr id="3" name="Inhaltsplatzhalter 2">
            <a:extLst>
              <a:ext uri="{FF2B5EF4-FFF2-40B4-BE49-F238E27FC236}">
                <a16:creationId xmlns:a16="http://schemas.microsoft.com/office/drawing/2014/main" id="{0999715E-3578-9EAA-2C26-9BB81F87D80B}"/>
              </a:ext>
            </a:extLst>
          </p:cNvPr>
          <p:cNvSpPr>
            <a:spLocks noGrp="1"/>
          </p:cNvSpPr>
          <p:nvPr>
            <p:ph idx="1"/>
          </p:nvPr>
        </p:nvSpPr>
        <p:spPr/>
        <p:txBody>
          <a:bodyPr/>
          <a:lstStyle/>
          <a:p>
            <a:r>
              <a:rPr lang="de-DE" dirty="0"/>
              <a:t>Energiegemeinschaften … sollen im Sommer 2026 ermöglicht werden: </a:t>
            </a:r>
            <a:r>
              <a:rPr lang="de-DE" dirty="0">
                <a:hlinkClick r:id="rId2"/>
              </a:rPr>
              <a:t>https://www.energieforschung.de/aktuelles/news/2025/energiegemeinschaften-als-schluessel-zur-lokalen-energiewende</a:t>
            </a:r>
            <a:endParaRPr lang="de-DE" dirty="0"/>
          </a:p>
          <a:p>
            <a:endParaRPr lang="de-DE" dirty="0"/>
          </a:p>
        </p:txBody>
      </p:sp>
    </p:spTree>
    <p:extLst>
      <p:ext uri="{BB962C8B-B14F-4D97-AF65-F5344CB8AC3E}">
        <p14:creationId xmlns:p14="http://schemas.microsoft.com/office/powerpoint/2010/main" val="34239250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0AD391-79BB-230D-F714-F8E4CE883BBD}"/>
              </a:ext>
            </a:extLst>
          </p:cNvPr>
          <p:cNvSpPr>
            <a:spLocks noGrp="1"/>
          </p:cNvSpPr>
          <p:nvPr>
            <p:ph type="title"/>
          </p:nvPr>
        </p:nvSpPr>
        <p:spPr/>
        <p:txBody>
          <a:bodyPr/>
          <a:lstStyle/>
          <a:p>
            <a:r>
              <a:rPr lang="de-DE" dirty="0"/>
              <a:t>Bürgerenergiegesetze</a:t>
            </a:r>
          </a:p>
        </p:txBody>
      </p:sp>
      <p:sp>
        <p:nvSpPr>
          <p:cNvPr id="3" name="Inhaltsplatzhalter 2">
            <a:extLst>
              <a:ext uri="{FF2B5EF4-FFF2-40B4-BE49-F238E27FC236}">
                <a16:creationId xmlns:a16="http://schemas.microsoft.com/office/drawing/2014/main" id="{8224DFB7-3F45-412F-784D-ACEABC74FE2C}"/>
              </a:ext>
            </a:extLst>
          </p:cNvPr>
          <p:cNvSpPr>
            <a:spLocks noGrp="1"/>
          </p:cNvSpPr>
          <p:nvPr>
            <p:ph idx="1"/>
          </p:nvPr>
        </p:nvSpPr>
        <p:spPr/>
        <p:txBody>
          <a:bodyPr/>
          <a:lstStyle/>
          <a:p>
            <a:r>
              <a:rPr lang="de-DE" dirty="0"/>
              <a:t>MV: </a:t>
            </a:r>
            <a:r>
              <a:rPr lang="de-DE" dirty="0">
                <a:hlinkClick r:id="rId2"/>
              </a:rPr>
              <a:t>https://www.regierung-mv.de/Landesregierung/wm/Energie/Wind/B%C3%BCrger-und-Gemeindebeteiligungsgesetz/</a:t>
            </a:r>
            <a:endParaRPr lang="de-DE" dirty="0"/>
          </a:p>
          <a:p>
            <a:endParaRPr lang="de-DE" dirty="0"/>
          </a:p>
        </p:txBody>
      </p:sp>
    </p:spTree>
    <p:extLst>
      <p:ext uri="{BB962C8B-B14F-4D97-AF65-F5344CB8AC3E}">
        <p14:creationId xmlns:p14="http://schemas.microsoft.com/office/powerpoint/2010/main" val="4335466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A038F5-99D1-79F6-AE59-AD8DB7C11EFD}"/>
              </a:ext>
            </a:extLst>
          </p:cNvPr>
          <p:cNvSpPr>
            <a:spLocks noGrp="1"/>
          </p:cNvSpPr>
          <p:nvPr>
            <p:ph type="title"/>
          </p:nvPr>
        </p:nvSpPr>
        <p:spPr/>
        <p:txBody>
          <a:bodyPr/>
          <a:lstStyle/>
          <a:p>
            <a:r>
              <a:rPr lang="de-DE" dirty="0"/>
              <a:t>Aktuelle staatliche Änderungen: </a:t>
            </a:r>
          </a:p>
        </p:txBody>
      </p:sp>
      <p:sp>
        <p:nvSpPr>
          <p:cNvPr id="3" name="Inhaltsplatzhalter 2">
            <a:extLst>
              <a:ext uri="{FF2B5EF4-FFF2-40B4-BE49-F238E27FC236}">
                <a16:creationId xmlns:a16="http://schemas.microsoft.com/office/drawing/2014/main" id="{BADE4C3E-989D-E330-B6A9-7F969B43242E}"/>
              </a:ext>
            </a:extLst>
          </p:cNvPr>
          <p:cNvSpPr>
            <a:spLocks noGrp="1"/>
          </p:cNvSpPr>
          <p:nvPr>
            <p:ph idx="1"/>
          </p:nvPr>
        </p:nvSpPr>
        <p:spPr/>
        <p:txBody>
          <a:bodyPr>
            <a:normAutofit fontScale="92500" lnSpcReduction="10000"/>
          </a:bodyPr>
          <a:lstStyle/>
          <a:p>
            <a:r>
              <a:rPr lang="de-DE" dirty="0"/>
              <a:t>Aktuell 2026 6,5 Mrd. staatlicher Zuschuss zu den Netzentgelten und für 600.000 Unternehmen und Landwirte eine dauerhaft niedrigere Stromsteuer: </a:t>
            </a:r>
            <a:r>
              <a:rPr lang="de-DE" dirty="0">
                <a:hlinkClick r:id="rId2"/>
              </a:rPr>
              <a:t>https://www.bundesregierung.de/breg-de/aktuelles/niedrigere-netzentgelte-2382396</a:t>
            </a:r>
            <a:endParaRPr lang="de-DE" dirty="0"/>
          </a:p>
          <a:p>
            <a:r>
              <a:rPr lang="de-DE" dirty="0"/>
              <a:t>Netzpaket, Referentenentwurf 30. Januar 2026, viele Infos dazu vom Bundesverband erneuerbare Energie: </a:t>
            </a:r>
            <a:r>
              <a:rPr lang="de-DE" dirty="0">
                <a:hlinkClick r:id="rId3"/>
              </a:rPr>
              <a:t>https://www.bee-ev.de/themen/fachthemen/netzpaket</a:t>
            </a:r>
            <a:endParaRPr lang="de-DE" dirty="0"/>
          </a:p>
          <a:p>
            <a:r>
              <a:rPr lang="de-DE" dirty="0"/>
              <a:t>Heizungsgesetz, Michael Sterner: </a:t>
            </a:r>
            <a:r>
              <a:rPr lang="de-DE" dirty="0">
                <a:hlinkClick r:id="rId4"/>
              </a:rPr>
              <a:t>https://www.youtube.com/watch?v=x5N52PGF12g</a:t>
            </a:r>
            <a:endParaRPr lang="de-DE" dirty="0"/>
          </a:p>
          <a:p>
            <a:r>
              <a:rPr lang="de-DE" dirty="0"/>
              <a:t>EEG Reform 2027 Leak, Michael Sterner, Verschlusssache EEG 2027: </a:t>
            </a:r>
            <a:r>
              <a:rPr lang="de-DE" dirty="0">
                <a:hlinkClick r:id="rId5"/>
              </a:rPr>
              <a:t>https://www.youtube.com/watch?v=QGGa5F2QwR0</a:t>
            </a:r>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294922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B946191-7F2E-6795-D160-DB56F251D1CE}"/>
              </a:ext>
            </a:extLst>
          </p:cNvPr>
          <p:cNvSpPr>
            <a:spLocks noGrp="1"/>
          </p:cNvSpPr>
          <p:nvPr>
            <p:ph idx="1"/>
          </p:nvPr>
        </p:nvSpPr>
        <p:spPr>
          <a:xfrm>
            <a:off x="577515" y="251075"/>
            <a:ext cx="11273590" cy="6355850"/>
          </a:xfrm>
        </p:spPr>
        <p:txBody>
          <a:bodyPr>
            <a:normAutofit fontScale="92500" lnSpcReduction="20000"/>
          </a:bodyPr>
          <a:lstStyle/>
          <a:p>
            <a:pPr marL="0" indent="0">
              <a:buNone/>
            </a:pPr>
            <a:r>
              <a:rPr lang="de-DE" b="1" dirty="0"/>
              <a:t>Der Stromverbrauch Deutschlands nach der Energiewende reduziert sich also, wenn wir Wasserstoff importieren</a:t>
            </a:r>
            <a:r>
              <a:rPr lang="de-DE" dirty="0"/>
              <a:t>:</a:t>
            </a:r>
          </a:p>
          <a:p>
            <a:pPr marL="0" indent="0">
              <a:buNone/>
            </a:pPr>
            <a:r>
              <a:rPr lang="de-DE" dirty="0">
                <a:highlight>
                  <a:srgbClr val="FFFF00"/>
                </a:highlight>
              </a:rPr>
              <a:t>Wird 50 % des Wasserstoffs importiert, dann kann man grob die Rechnung für den Strombedarf Deutschlands anpassen, indem man nun annimmt, dass die Industrie nicht mehr 876 TWh Strom für Wasserstoff, sondern nur noch die Hälfte benötigt: </a:t>
            </a:r>
          </a:p>
          <a:p>
            <a:pPr marL="0" indent="0">
              <a:buNone/>
            </a:pPr>
            <a:r>
              <a:rPr lang="de-DE" dirty="0">
                <a:highlight>
                  <a:srgbClr val="FFFF00"/>
                </a:highlight>
              </a:rPr>
              <a:t>876 / 2 = 438 TWh. Damit braucht man nur noch: 2000 TWh – 438 = 1562 TWh Strom für Deutschland.</a:t>
            </a:r>
          </a:p>
          <a:p>
            <a:pPr marL="0" indent="0">
              <a:buNone/>
            </a:pPr>
            <a:r>
              <a:rPr lang="de-DE" dirty="0">
                <a:highlight>
                  <a:srgbClr val="FFFF00"/>
                </a:highlight>
              </a:rPr>
              <a:t>Wenn wir nur noch </a:t>
            </a:r>
            <a:r>
              <a:rPr lang="de-DE" u="sng" dirty="0">
                <a:highlight>
                  <a:srgbClr val="00FFFF"/>
                </a:highlight>
              </a:rPr>
              <a:t>1562 TWh</a:t>
            </a:r>
            <a:r>
              <a:rPr lang="de-DE" dirty="0">
                <a:highlight>
                  <a:srgbClr val="00FFFF"/>
                </a:highlight>
              </a:rPr>
              <a:t> </a:t>
            </a:r>
            <a:r>
              <a:rPr lang="de-DE" dirty="0">
                <a:highlight>
                  <a:srgbClr val="FFFF00"/>
                </a:highlight>
              </a:rPr>
              <a:t>brauchen, sind das in Werder </a:t>
            </a:r>
            <a:r>
              <a:rPr lang="de-DE" dirty="0" err="1">
                <a:highlight>
                  <a:srgbClr val="FFFF00"/>
                </a:highlight>
              </a:rPr>
              <a:t>Kessin</a:t>
            </a:r>
            <a:r>
              <a:rPr lang="de-DE" dirty="0">
                <a:highlight>
                  <a:srgbClr val="FFFF00"/>
                </a:highlight>
              </a:rPr>
              <a:t> gerechnet / 0,3  immer noch = </a:t>
            </a:r>
            <a:r>
              <a:rPr lang="de-DE" u="sng" dirty="0">
                <a:highlight>
                  <a:srgbClr val="00FFFF"/>
                </a:highlight>
              </a:rPr>
              <a:t>5206 mal einen Windpark von der Größe Werder </a:t>
            </a:r>
            <a:r>
              <a:rPr lang="de-DE" u="sng" dirty="0" err="1">
                <a:highlight>
                  <a:srgbClr val="00FFFF"/>
                </a:highlight>
              </a:rPr>
              <a:t>Kessins</a:t>
            </a:r>
            <a:r>
              <a:rPr lang="de-DE" dirty="0">
                <a:highlight>
                  <a:srgbClr val="00FFFF"/>
                </a:highlight>
              </a:rPr>
              <a:t>. </a:t>
            </a:r>
          </a:p>
          <a:p>
            <a:pPr marL="0" indent="0">
              <a:buNone/>
            </a:pPr>
            <a:r>
              <a:rPr lang="de-DE" dirty="0">
                <a:highlight>
                  <a:srgbClr val="FFFF00"/>
                </a:highlight>
              </a:rPr>
              <a:t>Dieser Stromverbrauch von 1562 TWh nähert sich den Schätzungen der Bundesnetzagentur für 2045 an: die höchste Schätzung liegt hier bei 1275,5 TWh (vor Netzverlusten)</a:t>
            </a:r>
          </a:p>
          <a:p>
            <a:pPr marL="0" indent="0">
              <a:buNone/>
            </a:pPr>
            <a:r>
              <a:rPr lang="de-DE" dirty="0">
                <a:highlight>
                  <a:srgbClr val="FFFF00"/>
                </a:highlight>
              </a:rPr>
              <a:t>Welcher Platzbedarf besteht dafür:</a:t>
            </a:r>
          </a:p>
          <a:p>
            <a:pPr marL="0" indent="0">
              <a:buNone/>
            </a:pPr>
            <a:r>
              <a:rPr lang="de-DE" dirty="0"/>
              <a:t>5206 mal Werder </a:t>
            </a:r>
            <a:r>
              <a:rPr lang="de-DE" dirty="0" err="1"/>
              <a:t>Kessin</a:t>
            </a:r>
            <a:r>
              <a:rPr lang="de-DE" dirty="0"/>
              <a:t> * 14 = 72884 km2 / 357.683 km2 = 0,20 * 100 = </a:t>
            </a:r>
            <a:r>
              <a:rPr lang="de-DE" dirty="0">
                <a:highlight>
                  <a:srgbClr val="FF00FF"/>
                </a:highlight>
              </a:rPr>
              <a:t>20 %</a:t>
            </a:r>
          </a:p>
          <a:p>
            <a:pPr marL="0" indent="0">
              <a:buNone/>
            </a:pPr>
            <a:r>
              <a:rPr lang="de-DE" dirty="0"/>
              <a:t>5206 mal Werder </a:t>
            </a:r>
            <a:r>
              <a:rPr lang="de-DE" dirty="0" err="1"/>
              <a:t>Kessin</a:t>
            </a:r>
            <a:r>
              <a:rPr lang="de-DE" dirty="0"/>
              <a:t> * 14 = 72884 km2 / 166.000 km2 = 0,43 * 100 = </a:t>
            </a:r>
            <a:r>
              <a:rPr lang="de-DE" dirty="0">
                <a:highlight>
                  <a:srgbClr val="FF00FF"/>
                </a:highlight>
              </a:rPr>
              <a:t>43 %</a:t>
            </a:r>
          </a:p>
          <a:p>
            <a:pPr marL="0" indent="0">
              <a:buNone/>
            </a:pPr>
            <a:r>
              <a:rPr lang="de-DE" dirty="0">
                <a:highlight>
                  <a:srgbClr val="FF00FF"/>
                </a:highlight>
              </a:rPr>
              <a:t>Also 20 % der Gesamtfläche Deutschlands und 43 % des Agrarlands</a:t>
            </a:r>
            <a:r>
              <a:rPr lang="de-DE" dirty="0">
                <a:highlight>
                  <a:srgbClr val="FFFF00"/>
                </a:highlight>
              </a:rPr>
              <a:t>. </a:t>
            </a:r>
          </a:p>
          <a:p>
            <a:pPr marL="0" indent="0">
              <a:buNone/>
            </a:pPr>
            <a:r>
              <a:rPr lang="de-DE" dirty="0">
                <a:highlight>
                  <a:srgbClr val="FFFF00"/>
                </a:highlight>
              </a:rPr>
              <a:t>Das ist immer noch viel!!!</a:t>
            </a:r>
          </a:p>
        </p:txBody>
      </p:sp>
    </p:spTree>
    <p:extLst>
      <p:ext uri="{BB962C8B-B14F-4D97-AF65-F5344CB8AC3E}">
        <p14:creationId xmlns:p14="http://schemas.microsoft.com/office/powerpoint/2010/main" val="38914492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4A392-AFC2-CF22-57BD-0F6AE1282C9A}"/>
              </a:ext>
            </a:extLst>
          </p:cNvPr>
          <p:cNvSpPr>
            <a:spLocks noGrp="1"/>
          </p:cNvSpPr>
          <p:nvPr>
            <p:ph type="title"/>
          </p:nvPr>
        </p:nvSpPr>
        <p:spPr/>
        <p:txBody>
          <a:bodyPr/>
          <a:lstStyle/>
          <a:p>
            <a:r>
              <a:rPr lang="de-DE" dirty="0"/>
              <a:t>Weitere Infos bzw. Links</a:t>
            </a:r>
          </a:p>
        </p:txBody>
      </p:sp>
      <p:sp>
        <p:nvSpPr>
          <p:cNvPr id="3" name="Inhaltsplatzhalter 2">
            <a:extLst>
              <a:ext uri="{FF2B5EF4-FFF2-40B4-BE49-F238E27FC236}">
                <a16:creationId xmlns:a16="http://schemas.microsoft.com/office/drawing/2014/main" id="{E88D9AD8-6B3F-E3F2-0E5A-21C0878FCD6F}"/>
              </a:ext>
            </a:extLst>
          </p:cNvPr>
          <p:cNvSpPr>
            <a:spLocks noGrp="1"/>
          </p:cNvSpPr>
          <p:nvPr>
            <p:ph idx="1"/>
          </p:nvPr>
        </p:nvSpPr>
        <p:spPr/>
        <p:txBody>
          <a:bodyPr>
            <a:normAutofit fontScale="70000" lnSpcReduction="20000"/>
          </a:bodyPr>
          <a:lstStyle/>
          <a:p>
            <a:r>
              <a:rPr lang="de-DE" dirty="0"/>
              <a:t>Siehe: </a:t>
            </a:r>
            <a:r>
              <a:rPr lang="de-DE" dirty="0">
                <a:hlinkClick r:id="rId2"/>
              </a:rPr>
              <a:t>www.tradefocus.de/consult</a:t>
            </a:r>
            <a:endParaRPr lang="de-DE" dirty="0"/>
          </a:p>
          <a:p>
            <a:endParaRPr lang="de-DE" dirty="0"/>
          </a:p>
          <a:p>
            <a:r>
              <a:rPr lang="de-DE" dirty="0"/>
              <a:t>Hier sind die Hintergrundtexte zu dieser Präsentation verfügbar:</a:t>
            </a:r>
          </a:p>
          <a:p>
            <a:pPr marL="0" indent="0">
              <a:buNone/>
            </a:pPr>
            <a:r>
              <a:rPr lang="de-DE" dirty="0"/>
              <a:t>00Teil0 Zusammenfassung; </a:t>
            </a:r>
          </a:p>
          <a:p>
            <a:pPr marL="0" indent="0">
              <a:buNone/>
            </a:pPr>
            <a:r>
              <a:rPr lang="de-DE" dirty="0"/>
              <a:t>00Teil1 Energiewende weltweit und Rohstoffe für die Energiewende; </a:t>
            </a:r>
          </a:p>
          <a:p>
            <a:pPr marL="0" indent="0">
              <a:buNone/>
            </a:pPr>
            <a:r>
              <a:rPr lang="de-DE" dirty="0"/>
              <a:t>00Teil2 Zement; CCS, CCU und DAC; Stahl; Ammoniak, Methanol, </a:t>
            </a:r>
            <a:r>
              <a:rPr lang="de-DE" dirty="0" err="1"/>
              <a:t>Synthetic</a:t>
            </a:r>
            <a:r>
              <a:rPr lang="de-DE" dirty="0"/>
              <a:t> Gas, Elektrolyseure, Elektrolyseure und Wasser, Firmen und Projekte in Deutschland, sonstige Chemie; weitere Speicherlösungen, u.a. Großbatterien, Pumpspeicher etc.; Energieverbrauch Deutschlands nach der Energiewende; Debatte um den BDI Bericht Energiewende auf Kurs bringen 2025; </a:t>
            </a:r>
          </a:p>
          <a:p>
            <a:pPr marL="0" indent="0">
              <a:buNone/>
            </a:pPr>
            <a:r>
              <a:rPr lang="de-DE" dirty="0"/>
              <a:t>00Teil3 Emissionen Überblick Länder; Übereinkommen von Paris, bilaterale Abmachungen; Deutschland Regulatorik; EU Regulatorik; weitere Länder: USA, China etc.; </a:t>
            </a:r>
          </a:p>
          <a:p>
            <a:pPr marL="0" indent="0">
              <a:buNone/>
            </a:pPr>
            <a:r>
              <a:rPr lang="de-DE" dirty="0"/>
              <a:t>00Teil4 sonstige Themen: Wem gehört was?; PPAs mit Windparks; Lithium und Akkutechnik.</a:t>
            </a:r>
          </a:p>
          <a:p>
            <a:pPr marL="0" indent="0">
              <a:buNone/>
            </a:pPr>
            <a:r>
              <a:rPr lang="de-DE" dirty="0"/>
              <a:t>00Teil5: Linkliste und Literaturverzeichnis</a:t>
            </a:r>
          </a:p>
        </p:txBody>
      </p:sp>
    </p:spTree>
    <p:extLst>
      <p:ext uri="{BB962C8B-B14F-4D97-AF65-F5344CB8AC3E}">
        <p14:creationId xmlns:p14="http://schemas.microsoft.com/office/powerpoint/2010/main" val="2509219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84713-10F4-7584-9A56-FCBC71BB4865}"/>
              </a:ext>
            </a:extLst>
          </p:cNvPr>
          <p:cNvSpPr>
            <a:spLocks noGrp="1"/>
          </p:cNvSpPr>
          <p:nvPr>
            <p:ph type="title"/>
          </p:nvPr>
        </p:nvSpPr>
        <p:spPr>
          <a:xfrm>
            <a:off x="838199" y="0"/>
            <a:ext cx="10515600" cy="883812"/>
          </a:xfrm>
        </p:spPr>
        <p:txBody>
          <a:bodyPr>
            <a:normAutofit/>
          </a:bodyPr>
          <a:lstStyle/>
          <a:p>
            <a:r>
              <a:rPr lang="de-DE" dirty="0"/>
              <a:t>Was ist mit Solar und Offshore Windkraft?</a:t>
            </a:r>
          </a:p>
        </p:txBody>
      </p:sp>
      <p:sp>
        <p:nvSpPr>
          <p:cNvPr id="3" name="Inhaltsplatzhalter 2">
            <a:extLst>
              <a:ext uri="{FF2B5EF4-FFF2-40B4-BE49-F238E27FC236}">
                <a16:creationId xmlns:a16="http://schemas.microsoft.com/office/drawing/2014/main" id="{6F336982-D951-A002-9162-E28DF415FC06}"/>
              </a:ext>
            </a:extLst>
          </p:cNvPr>
          <p:cNvSpPr>
            <a:spLocks noGrp="1"/>
          </p:cNvSpPr>
          <p:nvPr>
            <p:ph idx="1"/>
          </p:nvPr>
        </p:nvSpPr>
        <p:spPr>
          <a:xfrm>
            <a:off x="1" y="783451"/>
            <a:ext cx="12191999" cy="6074549"/>
          </a:xfrm>
        </p:spPr>
        <p:txBody>
          <a:bodyPr>
            <a:normAutofit fontScale="77500" lnSpcReduction="20000"/>
          </a:bodyPr>
          <a:lstStyle/>
          <a:p>
            <a:r>
              <a:rPr lang="de-DE" dirty="0"/>
              <a:t>weiter unten geht es genauer um die Ausbauziele in Deutschland, für die Flächenschätzung sollte man zumindest noch Solar und Offshore Wind beachten, den es zusätzlich um Landwind geben wird: Bis 2030 sollen in Deutschland aufgebaut sein: 215 GW Solar, 115 GW Landwind und 30 GW Offshore Wind. </a:t>
            </a:r>
          </a:p>
          <a:p>
            <a:r>
              <a:rPr lang="de-DE" dirty="0">
                <a:highlight>
                  <a:srgbClr val="FFFF00"/>
                </a:highlight>
              </a:rPr>
              <a:t>215 TWh Solar </a:t>
            </a:r>
            <a:r>
              <a:rPr lang="de-DE" dirty="0"/>
              <a:t>* 8760 = 1.883.400 GWh * 0,1 = 188.340 GWh, das sind geschätzt 188 TWh</a:t>
            </a:r>
          </a:p>
          <a:p>
            <a:r>
              <a:rPr lang="de-DE" dirty="0">
                <a:highlight>
                  <a:srgbClr val="FFFF00"/>
                </a:highlight>
              </a:rPr>
              <a:t>115 TWh Landwind </a:t>
            </a:r>
            <a:r>
              <a:rPr lang="de-DE" dirty="0"/>
              <a:t>* 8760 = 1.007.400 GWh * 0,2 = 201.480 GWh, das sind geschätzt 201 TWh</a:t>
            </a:r>
          </a:p>
          <a:p>
            <a:r>
              <a:rPr lang="de-DE" dirty="0">
                <a:highlight>
                  <a:srgbClr val="FFFF00"/>
                </a:highlight>
              </a:rPr>
              <a:t>30 TWh Offshore </a:t>
            </a:r>
            <a:r>
              <a:rPr lang="de-DE" dirty="0"/>
              <a:t>* 8760 = 262.800 * 0,4 = 105.120 GWh, das sind 105 TWh (meine groben Schätzungen, mit meinen Kapazitätsfaktoren) </a:t>
            </a:r>
          </a:p>
          <a:p>
            <a:pPr marL="0" indent="0">
              <a:buNone/>
            </a:pPr>
            <a:r>
              <a:rPr lang="de-DE" dirty="0"/>
              <a:t>Bis 2030 wird somit eine Gesamtleistung von 188 + 201 + 105 = 494 TWh aufgebaut sein.</a:t>
            </a:r>
          </a:p>
          <a:p>
            <a:pPr marL="0" indent="0">
              <a:buNone/>
            </a:pPr>
            <a:r>
              <a:rPr lang="de-DE" dirty="0">
                <a:highlight>
                  <a:srgbClr val="FFFF00"/>
                </a:highlight>
              </a:rPr>
              <a:t>188 TWh Solar + 105 TWh Offshore = 293 TWh </a:t>
            </a:r>
            <a:r>
              <a:rPr lang="de-DE" dirty="0"/>
              <a:t>… Strombedarf Deutschland nach der Energiewende 1562 – 293 = also brauchen wir dann nur </a:t>
            </a:r>
            <a:r>
              <a:rPr lang="de-DE" u="sng" dirty="0">
                <a:highlight>
                  <a:srgbClr val="00FFFF"/>
                </a:highlight>
              </a:rPr>
              <a:t>noch 1269 TWh</a:t>
            </a:r>
            <a:r>
              <a:rPr lang="de-DE" dirty="0"/>
              <a:t>, welches mit Windkraft an Land abgedeckt werden muss.</a:t>
            </a:r>
          </a:p>
          <a:p>
            <a:pPr marL="0" indent="0">
              <a:buNone/>
            </a:pPr>
            <a:r>
              <a:rPr lang="de-DE" dirty="0">
                <a:highlight>
                  <a:srgbClr val="FFFF00"/>
                </a:highlight>
              </a:rPr>
              <a:t>1269 TWh / 0,3 TWh = 4230 Windparks Werder </a:t>
            </a:r>
            <a:r>
              <a:rPr lang="de-DE" dirty="0" err="1">
                <a:highlight>
                  <a:srgbClr val="FFFF00"/>
                </a:highlight>
              </a:rPr>
              <a:t>Kessin</a:t>
            </a:r>
            <a:r>
              <a:rPr lang="de-DE" dirty="0">
                <a:highlight>
                  <a:srgbClr val="FFFF00"/>
                </a:highlight>
              </a:rPr>
              <a:t>, das sind dann nur noch: </a:t>
            </a:r>
            <a:r>
              <a:rPr lang="de-DE" u="sng" dirty="0">
                <a:highlight>
                  <a:srgbClr val="00FFFF"/>
                </a:highlight>
              </a:rPr>
              <a:t>4230 Windparks Werder </a:t>
            </a:r>
            <a:r>
              <a:rPr lang="de-DE" u="sng" dirty="0" err="1">
                <a:highlight>
                  <a:srgbClr val="00FFFF"/>
                </a:highlight>
              </a:rPr>
              <a:t>Kessin</a:t>
            </a:r>
            <a:r>
              <a:rPr lang="de-DE" dirty="0"/>
              <a:t> * 14 km2 = 59.220 km2: </a:t>
            </a:r>
          </a:p>
          <a:p>
            <a:pPr marL="0" indent="0">
              <a:buNone/>
            </a:pPr>
            <a:r>
              <a:rPr lang="de-DE" dirty="0"/>
              <a:t>59.220 km2 / 357.683 km2 = 0,16 bzw. </a:t>
            </a:r>
            <a:r>
              <a:rPr lang="de-DE" dirty="0">
                <a:highlight>
                  <a:srgbClr val="FF00FF"/>
                </a:highlight>
              </a:rPr>
              <a:t>16 % der deutschen Landfläche</a:t>
            </a:r>
            <a:r>
              <a:rPr lang="de-DE" dirty="0"/>
              <a:t>; (d.h. </a:t>
            </a:r>
            <a:r>
              <a:rPr lang="de-DE" dirty="0">
                <a:highlight>
                  <a:srgbClr val="00FF00"/>
                </a:highlight>
              </a:rPr>
              <a:t>84 % der Landfläche ist frei</a:t>
            </a:r>
            <a:r>
              <a:rPr lang="de-DE" dirty="0"/>
              <a:t>)</a:t>
            </a:r>
          </a:p>
          <a:p>
            <a:pPr marL="0" indent="0">
              <a:buNone/>
            </a:pPr>
            <a:r>
              <a:rPr lang="de-DE" dirty="0"/>
              <a:t>59.220 km2 / 166.000 km2 = 0,35 bzw. </a:t>
            </a:r>
            <a:r>
              <a:rPr lang="de-DE" dirty="0">
                <a:highlight>
                  <a:srgbClr val="FF00FF"/>
                </a:highlight>
              </a:rPr>
              <a:t>35 % des Agrarlands</a:t>
            </a:r>
            <a:r>
              <a:rPr lang="de-DE" dirty="0"/>
              <a:t>. (d.h. </a:t>
            </a:r>
            <a:r>
              <a:rPr lang="de-DE" dirty="0">
                <a:highlight>
                  <a:srgbClr val="00FF00"/>
                </a:highlight>
              </a:rPr>
              <a:t>65 % des Agrarlands ist frei</a:t>
            </a:r>
            <a:r>
              <a:rPr lang="de-DE" dirty="0"/>
              <a:t>)</a:t>
            </a:r>
          </a:p>
          <a:p>
            <a:pPr marL="0" indent="0">
              <a:buNone/>
            </a:pPr>
            <a:r>
              <a:rPr lang="de-DE" dirty="0"/>
              <a:t>Langsam wird es etwas realistischer: Wie gesagt, dies sind grobe Schätzungen, wenn die Windkraftanlagen alle 7,5 MW oder sogar mehr leisten, wenn sie enger aneinander stehen, dann ändern sich die Zahlen natürlich noch einmal … egal wie die Zahlen genau sind, könnten wir aber auch sagen: wir wollen diese Windenergie, um unsere Industrie gut mit Strom versorgen zu können und um wirtschaftlich erfolgreich zu sein … dann könnten dies Werte so bleiben bzw. sogar steigen.  </a:t>
            </a:r>
          </a:p>
          <a:p>
            <a:pPr marL="0" indent="0">
              <a:buNone/>
            </a:pPr>
            <a:endParaRPr lang="de-DE" dirty="0"/>
          </a:p>
          <a:p>
            <a:pPr marL="0" indent="0">
              <a:buNone/>
            </a:pPr>
            <a:endParaRPr lang="de-DE" dirty="0"/>
          </a:p>
          <a:p>
            <a:endParaRPr lang="de-DE" dirty="0"/>
          </a:p>
        </p:txBody>
      </p:sp>
    </p:spTree>
    <p:extLst>
      <p:ext uri="{BB962C8B-B14F-4D97-AF65-F5344CB8AC3E}">
        <p14:creationId xmlns:p14="http://schemas.microsoft.com/office/powerpoint/2010/main" val="2314684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B5566D-EEC0-36BC-0F59-95363BBABF79}"/>
              </a:ext>
            </a:extLst>
          </p:cNvPr>
          <p:cNvSpPr>
            <a:spLocks noGrp="1"/>
          </p:cNvSpPr>
          <p:nvPr>
            <p:ph type="title"/>
          </p:nvPr>
        </p:nvSpPr>
        <p:spPr>
          <a:xfrm>
            <a:off x="324853" y="0"/>
            <a:ext cx="11526252" cy="770021"/>
          </a:xfrm>
        </p:spPr>
        <p:txBody>
          <a:bodyPr>
            <a:normAutofit/>
          </a:bodyPr>
          <a:lstStyle/>
          <a:p>
            <a:r>
              <a:rPr lang="de-DE" dirty="0"/>
              <a:t>Wir wollen diesen Platzbedarf konkret darstellen</a:t>
            </a:r>
          </a:p>
        </p:txBody>
      </p:sp>
      <p:sp>
        <p:nvSpPr>
          <p:cNvPr id="3" name="Inhaltsplatzhalter 2">
            <a:extLst>
              <a:ext uri="{FF2B5EF4-FFF2-40B4-BE49-F238E27FC236}">
                <a16:creationId xmlns:a16="http://schemas.microsoft.com/office/drawing/2014/main" id="{3A29F6A6-CFC0-084A-414D-BA38403DD49C}"/>
              </a:ext>
            </a:extLst>
          </p:cNvPr>
          <p:cNvSpPr>
            <a:spLocks noGrp="1"/>
          </p:cNvSpPr>
          <p:nvPr>
            <p:ph idx="1"/>
          </p:nvPr>
        </p:nvSpPr>
        <p:spPr>
          <a:xfrm>
            <a:off x="223024" y="770021"/>
            <a:ext cx="11644123" cy="6003758"/>
          </a:xfrm>
        </p:spPr>
        <p:txBody>
          <a:bodyPr>
            <a:normAutofit fontScale="77500" lnSpcReduction="20000"/>
          </a:bodyPr>
          <a:lstStyle/>
          <a:p>
            <a:pPr marL="0" indent="0">
              <a:buNone/>
            </a:pPr>
            <a:r>
              <a:rPr lang="de-DE" dirty="0"/>
              <a:t>Wie bleiben hier bei </a:t>
            </a:r>
            <a:r>
              <a:rPr lang="de-DE" u="sng" dirty="0">
                <a:highlight>
                  <a:srgbClr val="00FFFF"/>
                </a:highlight>
              </a:rPr>
              <a:t>5206 Windparks</a:t>
            </a:r>
            <a:r>
              <a:rPr lang="de-DE" dirty="0"/>
              <a:t>. Wie kann man sich das auf der Deutschlandkarte vorstellen?</a:t>
            </a:r>
          </a:p>
          <a:p>
            <a:pPr marL="0" indent="0">
              <a:buNone/>
            </a:pPr>
            <a:r>
              <a:rPr lang="de-DE" dirty="0">
                <a:highlight>
                  <a:srgbClr val="FFFF00"/>
                </a:highlight>
              </a:rPr>
              <a:t>Wir brauchen, wenn wir die Hälfte unseres Wasserstoffbedarfs (5 Mill. t) importieren, ‚nur‘ noch </a:t>
            </a:r>
            <a:r>
              <a:rPr lang="de-DE" u="sng" dirty="0">
                <a:highlight>
                  <a:srgbClr val="FFFF00"/>
                </a:highlight>
              </a:rPr>
              <a:t>1562 TWh Strom durch erneuerbare Energien</a:t>
            </a:r>
            <a:r>
              <a:rPr lang="de-DE" dirty="0">
                <a:highlight>
                  <a:srgbClr val="FFFF00"/>
                </a:highlight>
              </a:rPr>
              <a:t>, das sind in Werder </a:t>
            </a:r>
            <a:r>
              <a:rPr lang="de-DE" dirty="0" err="1">
                <a:highlight>
                  <a:srgbClr val="FFFF00"/>
                </a:highlight>
              </a:rPr>
              <a:t>Kessin</a:t>
            </a:r>
            <a:r>
              <a:rPr lang="de-DE" dirty="0">
                <a:highlight>
                  <a:srgbClr val="FFFF00"/>
                </a:highlight>
              </a:rPr>
              <a:t> gerechnet / 0,3  immer noch = </a:t>
            </a:r>
            <a:r>
              <a:rPr lang="de-DE" u="sng" dirty="0">
                <a:highlight>
                  <a:srgbClr val="FFFF00"/>
                </a:highlight>
              </a:rPr>
              <a:t>5206 mal einen Windpark von der Größe Werder </a:t>
            </a:r>
            <a:r>
              <a:rPr lang="de-DE" u="sng" dirty="0" err="1">
                <a:highlight>
                  <a:srgbClr val="FFFF00"/>
                </a:highlight>
              </a:rPr>
              <a:t>Kessin</a:t>
            </a:r>
            <a:r>
              <a:rPr lang="de-DE" dirty="0">
                <a:highlight>
                  <a:srgbClr val="FFFF00"/>
                </a:highlight>
              </a:rPr>
              <a:t>. </a:t>
            </a:r>
            <a:endParaRPr lang="de-DE" dirty="0"/>
          </a:p>
          <a:p>
            <a:r>
              <a:rPr lang="de-DE" dirty="0"/>
              <a:t>Das wären 5206 Punkte oder 520 mal ein 10er Punkte-Bündel, die man auf die Deutschlandkarte einzeichnen müsste. 5206 Punkte sind allerdings viel zum Einzeichnen. Dafür bräuchte man ein größeres Blatt Papier. </a:t>
            </a:r>
            <a:r>
              <a:rPr lang="de-DE" u="sng" dirty="0"/>
              <a:t>Allerdings hätten diese 5206 Punkte den Vorteil wirklich für 1 Windpark stehen</a:t>
            </a:r>
            <a:r>
              <a:rPr lang="de-DE" dirty="0"/>
              <a:t>. Man könnte es also mal probieren!!! (Auflösungsidee 1)</a:t>
            </a:r>
          </a:p>
          <a:p>
            <a:r>
              <a:rPr lang="de-DE" dirty="0"/>
              <a:t>Im Moment versuchen wir es deshalb anders: Wir teilen nochmal durch 10, </a:t>
            </a:r>
            <a:r>
              <a:rPr lang="de-DE" u="sng" dirty="0"/>
              <a:t>dann steht 1 Punkt für allerdings nicht mehr für 1 Windpark, sondern für </a:t>
            </a:r>
            <a:r>
              <a:rPr lang="de-DE" b="1" u="sng" dirty="0"/>
              <a:t>10 Windparks </a:t>
            </a:r>
            <a:r>
              <a:rPr lang="de-DE" u="sng" dirty="0"/>
              <a:t>von der Größe Werder </a:t>
            </a:r>
            <a:r>
              <a:rPr lang="de-DE" u="sng" dirty="0" err="1"/>
              <a:t>Kessin</a:t>
            </a:r>
            <a:r>
              <a:rPr lang="de-DE" u="sng" dirty="0"/>
              <a:t> </a:t>
            </a:r>
            <a:r>
              <a:rPr lang="de-DE" dirty="0"/>
              <a:t>und </a:t>
            </a:r>
            <a:r>
              <a:rPr lang="de-DE" dirty="0">
                <a:highlight>
                  <a:srgbClr val="FFFF00"/>
                </a:highlight>
              </a:rPr>
              <a:t>wir müssen dann nur noch 52 10er Punkte-Bündel in die Deutschlandkarte einzeichnen</a:t>
            </a:r>
            <a:r>
              <a:rPr lang="de-DE" dirty="0"/>
              <a:t> (Auflösungsidee 2). </a:t>
            </a:r>
          </a:p>
          <a:p>
            <a:r>
              <a:rPr lang="de-DE" dirty="0">
                <a:highlight>
                  <a:srgbClr val="FFFF00"/>
                </a:highlight>
              </a:rPr>
              <a:t>Aufgabe: zeichnet 52 10er Punkte-Bündel in die Deutschlandkarte ein</a:t>
            </a:r>
            <a:r>
              <a:rPr lang="de-DE" dirty="0"/>
              <a:t>.</a:t>
            </a:r>
          </a:p>
          <a:p>
            <a:r>
              <a:rPr lang="de-DE" dirty="0"/>
              <a:t>1 Windpark hat die Leistung von 0,3 TWh, jeder Punkt steht aber </a:t>
            </a:r>
            <a:r>
              <a:rPr lang="de-DE" b="1" dirty="0"/>
              <a:t>in dieser Auflösung nun für 10 Windparks und jeder Punkt hat damit eine Leistung von 3 TWh</a:t>
            </a:r>
            <a:r>
              <a:rPr lang="de-DE" dirty="0"/>
              <a:t>. Jeder 10er Bündel hat die Leistung von 30 TWh und davon soll es 52 geben (Gegenrechnung: 52 * 30 TWh = 1560 TWh , es stimmt also)</a:t>
            </a:r>
          </a:p>
          <a:p>
            <a:r>
              <a:rPr lang="de-DE" dirty="0"/>
              <a:t>Weitere Darstellungsart: Blumentöpfe und Schnüre: Die </a:t>
            </a:r>
            <a:r>
              <a:rPr lang="de-DE" u="sng" dirty="0"/>
              <a:t>10er Bündel also Blumentöpfe hinstellen, also 52 Blumentöpfe, dann würde jeder Blumentopf allerdings für 100 Windparks stehen</a:t>
            </a:r>
            <a:r>
              <a:rPr lang="de-DE" dirty="0"/>
              <a:t> (Gegenrechnung: 52 * 100 = 5200) … mit Schnüren könnten den </a:t>
            </a:r>
            <a:r>
              <a:rPr lang="de-DE" dirty="0" err="1"/>
              <a:t>den</a:t>
            </a:r>
            <a:r>
              <a:rPr lang="de-DE" dirty="0"/>
              <a:t> Bedarf der Industrie abteilen oder Wasserstoffpipelines legen und den Umriss Deutschlands darstellen. </a:t>
            </a:r>
          </a:p>
          <a:p>
            <a:endParaRPr lang="de-DE" dirty="0"/>
          </a:p>
        </p:txBody>
      </p:sp>
    </p:spTree>
    <p:extLst>
      <p:ext uri="{BB962C8B-B14F-4D97-AF65-F5344CB8AC3E}">
        <p14:creationId xmlns:p14="http://schemas.microsoft.com/office/powerpoint/2010/main" val="474490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194664-C53D-AAE9-1174-1B94D27EE97D}"/>
              </a:ext>
            </a:extLst>
          </p:cNvPr>
          <p:cNvSpPr>
            <a:spLocks noGrp="1"/>
          </p:cNvSpPr>
          <p:nvPr>
            <p:ph type="title"/>
          </p:nvPr>
        </p:nvSpPr>
        <p:spPr>
          <a:xfrm>
            <a:off x="838200" y="0"/>
            <a:ext cx="10515600" cy="1009651"/>
          </a:xfrm>
        </p:spPr>
        <p:txBody>
          <a:bodyPr/>
          <a:lstStyle/>
          <a:p>
            <a:r>
              <a:rPr lang="de-DE" dirty="0"/>
              <a:t>Wir teilen beispielhaft die Industrie ab</a:t>
            </a:r>
          </a:p>
        </p:txBody>
      </p:sp>
      <p:sp>
        <p:nvSpPr>
          <p:cNvPr id="3" name="Inhaltsplatzhalter 2">
            <a:extLst>
              <a:ext uri="{FF2B5EF4-FFF2-40B4-BE49-F238E27FC236}">
                <a16:creationId xmlns:a16="http://schemas.microsoft.com/office/drawing/2014/main" id="{E7DDA7D4-82C1-0D5C-8197-8EF24764CB56}"/>
              </a:ext>
            </a:extLst>
          </p:cNvPr>
          <p:cNvSpPr>
            <a:spLocks noGrp="1"/>
          </p:cNvSpPr>
          <p:nvPr>
            <p:ph idx="1"/>
          </p:nvPr>
        </p:nvSpPr>
        <p:spPr>
          <a:xfrm>
            <a:off x="397041" y="1009650"/>
            <a:ext cx="11454063" cy="5631781"/>
          </a:xfrm>
        </p:spPr>
        <p:txBody>
          <a:bodyPr>
            <a:normAutofit fontScale="92500" lnSpcReduction="20000"/>
          </a:bodyPr>
          <a:lstStyle/>
          <a:p>
            <a:r>
              <a:rPr lang="de-DE" dirty="0"/>
              <a:t>10.000.000 t Wasserstoff brauchen wir für die Industrie. Die Hälfte wird importiert. Dann sind es noch 5.000.000 t. Dafür brauchen wir 100 MW Elektrolyseure, die 10.000 t Wasserstoff im Jahr produzieren. Wie viele? 5.000.000 / 10.000 = ________________</a:t>
            </a:r>
          </a:p>
          <a:p>
            <a:r>
              <a:rPr lang="de-DE" dirty="0"/>
              <a:t>Diese 100 MW Elektrolyseure brauchen Strom: </a:t>
            </a:r>
            <a:r>
              <a:rPr lang="de-DE" dirty="0">
                <a:highlight>
                  <a:srgbClr val="FFFF00"/>
                </a:highlight>
              </a:rPr>
              <a:t>rechnet</a:t>
            </a:r>
            <a:r>
              <a:rPr lang="de-DE" dirty="0"/>
              <a:t> erst für 1 Elektrolyseur aus: </a:t>
            </a:r>
          </a:p>
          <a:p>
            <a:pPr marL="0" indent="0">
              <a:buNone/>
            </a:pPr>
            <a:r>
              <a:rPr lang="de-DE" dirty="0"/>
              <a:t>100 MW Leistung * 8769 Stunden des Jahres = _______________________ MWh</a:t>
            </a:r>
          </a:p>
          <a:p>
            <a:pPr marL="0" indent="0">
              <a:buNone/>
            </a:pPr>
            <a:r>
              <a:rPr lang="de-DE" dirty="0"/>
              <a:t>Wie viel Strom brauchen wir nun für die 5.000.000 t Wasserstoff: nehmt die Anzahl der benötigten Elektrolyseure von oben  __________ * ___________________(die MWh Stromverbrauch pro Jahr Zahl für 1 Elektrolyseur) = ___________________________ MWh</a:t>
            </a:r>
          </a:p>
          <a:p>
            <a:pPr marL="0" indent="0">
              <a:buNone/>
            </a:pPr>
            <a:r>
              <a:rPr lang="de-DE" dirty="0"/>
              <a:t>Wie viel ist das in Gigawatt- und Terawattstunden: </a:t>
            </a:r>
          </a:p>
          <a:p>
            <a:pPr marL="0" indent="0">
              <a:buNone/>
            </a:pPr>
            <a:r>
              <a:rPr lang="de-DE" dirty="0"/>
              <a:t>(000Terawattstunden.000Gigawattstunden.000Megawattstunden) </a:t>
            </a:r>
          </a:p>
          <a:p>
            <a:pPr marL="0" indent="0">
              <a:buNone/>
            </a:pPr>
            <a:r>
              <a:rPr lang="de-DE" dirty="0"/>
              <a:t>_______________________ Gigawattstunden _____________ Terawattstunden</a:t>
            </a:r>
          </a:p>
          <a:p>
            <a:pPr marL="0" indent="0">
              <a:buNone/>
            </a:pPr>
            <a:r>
              <a:rPr lang="de-DE" dirty="0"/>
              <a:t>Wie viel braucht 1 Elektrolyseure in Terawattstunde, als Kommazahl: ____________</a:t>
            </a:r>
          </a:p>
          <a:p>
            <a:pPr marL="0" indent="0">
              <a:buNone/>
            </a:pPr>
            <a:endParaRPr lang="de-DE" dirty="0"/>
          </a:p>
        </p:txBody>
      </p:sp>
    </p:spTree>
    <p:extLst>
      <p:ext uri="{BB962C8B-B14F-4D97-AF65-F5344CB8AC3E}">
        <p14:creationId xmlns:p14="http://schemas.microsoft.com/office/powerpoint/2010/main" val="3174817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BD9AF-5416-DE04-3E36-10237E18D5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0253E4-54E3-E830-8BDC-D83D6A339FF5}"/>
              </a:ext>
            </a:extLst>
          </p:cNvPr>
          <p:cNvSpPr>
            <a:spLocks noGrp="1"/>
          </p:cNvSpPr>
          <p:nvPr>
            <p:ph type="title"/>
          </p:nvPr>
        </p:nvSpPr>
        <p:spPr>
          <a:xfrm>
            <a:off x="838200" y="0"/>
            <a:ext cx="10515600" cy="1009651"/>
          </a:xfrm>
        </p:spPr>
        <p:txBody>
          <a:bodyPr/>
          <a:lstStyle/>
          <a:p>
            <a:r>
              <a:rPr lang="de-DE" dirty="0"/>
              <a:t>Wir teilen beispielhaft die Industrie ab</a:t>
            </a:r>
          </a:p>
        </p:txBody>
      </p:sp>
      <p:sp>
        <p:nvSpPr>
          <p:cNvPr id="3" name="Inhaltsplatzhalter 2">
            <a:extLst>
              <a:ext uri="{FF2B5EF4-FFF2-40B4-BE49-F238E27FC236}">
                <a16:creationId xmlns:a16="http://schemas.microsoft.com/office/drawing/2014/main" id="{1661A623-EA0E-3F9B-44E4-792FF16751D7}"/>
              </a:ext>
            </a:extLst>
          </p:cNvPr>
          <p:cNvSpPr>
            <a:spLocks noGrp="1"/>
          </p:cNvSpPr>
          <p:nvPr>
            <p:ph idx="1"/>
          </p:nvPr>
        </p:nvSpPr>
        <p:spPr>
          <a:xfrm>
            <a:off x="397041" y="1009650"/>
            <a:ext cx="11454063" cy="5631781"/>
          </a:xfrm>
        </p:spPr>
        <p:txBody>
          <a:bodyPr>
            <a:normAutofit fontScale="92500" lnSpcReduction="10000"/>
          </a:bodyPr>
          <a:lstStyle/>
          <a:p>
            <a:r>
              <a:rPr lang="de-DE" dirty="0"/>
              <a:t>10.000.000 t Wasserstoff brauchen wir für die Industrie. Die Hälfte wird importiert. Dann sind es noch 5.000.000 t. Dafür brauchen wir 100 MW Elektrolyseure, die 10.000 t Wasserstoff im Jahr produzieren. Wie viele? 5.000.000 / 10.000 = ________500________</a:t>
            </a:r>
          </a:p>
          <a:p>
            <a:r>
              <a:rPr lang="de-DE" dirty="0"/>
              <a:t>Diese 100 MW Elektrolyseure brauchen Strom: rechnet erst für 1 Elektrolyseur aus: </a:t>
            </a:r>
          </a:p>
          <a:p>
            <a:pPr marL="0" indent="0">
              <a:buNone/>
            </a:pPr>
            <a:r>
              <a:rPr lang="de-DE" dirty="0"/>
              <a:t>100 MW Leistung * 8769 Stunden des Jahres = ____ 876.000 ___ MWh</a:t>
            </a:r>
          </a:p>
          <a:p>
            <a:pPr marL="0" indent="0">
              <a:buNone/>
            </a:pPr>
            <a:r>
              <a:rPr lang="de-DE" dirty="0"/>
              <a:t>Wie viel Strom brauchen wir nun für die 5.000.000 t Wasserstoff: nehmt die Anzahl der benötigten Elektrolyseure von oben  ___500____ * _____876.000 ______(die MWh Zahl für 1 Elektrolyseure) = ______ 438.000.000 ______ MWh</a:t>
            </a:r>
          </a:p>
          <a:p>
            <a:pPr marL="0" indent="0">
              <a:buNone/>
            </a:pPr>
            <a:r>
              <a:rPr lang="de-DE" dirty="0"/>
              <a:t>Wie viel ist das in Gigawatt- und Terawattstunden: </a:t>
            </a:r>
          </a:p>
          <a:p>
            <a:pPr marL="0" indent="0">
              <a:buNone/>
            </a:pPr>
            <a:r>
              <a:rPr lang="de-DE" dirty="0"/>
              <a:t>(000Terawattstunden.000Gigawattstunden.000Megawattstunden) </a:t>
            </a:r>
          </a:p>
          <a:p>
            <a:pPr marL="0" indent="0">
              <a:buNone/>
            </a:pPr>
            <a:r>
              <a:rPr lang="de-DE" dirty="0"/>
              <a:t>______438.000______ Gigawattstunden ____438___ Terawattstunden</a:t>
            </a:r>
          </a:p>
          <a:p>
            <a:pPr marL="0" indent="0">
              <a:buNone/>
            </a:pPr>
            <a:r>
              <a:rPr lang="de-DE" dirty="0"/>
              <a:t>Wie viel braucht 1 Elektrolyseure in Terawattstunde, als Kommazahl: ____________</a:t>
            </a:r>
          </a:p>
          <a:p>
            <a:pPr marL="0" indent="0">
              <a:buNone/>
            </a:pPr>
            <a:endParaRPr lang="de-DE" dirty="0"/>
          </a:p>
        </p:txBody>
      </p:sp>
    </p:spTree>
    <p:extLst>
      <p:ext uri="{BB962C8B-B14F-4D97-AF65-F5344CB8AC3E}">
        <p14:creationId xmlns:p14="http://schemas.microsoft.com/office/powerpoint/2010/main" val="855165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ECE06-C334-AC85-2069-F58DA5F88C59}"/>
              </a:ext>
            </a:extLst>
          </p:cNvPr>
          <p:cNvSpPr>
            <a:spLocks noGrp="1"/>
          </p:cNvSpPr>
          <p:nvPr>
            <p:ph type="title"/>
          </p:nvPr>
        </p:nvSpPr>
        <p:spPr>
          <a:xfrm>
            <a:off x="838200" y="1"/>
            <a:ext cx="10515600" cy="818146"/>
          </a:xfrm>
        </p:spPr>
        <p:txBody>
          <a:bodyPr/>
          <a:lstStyle/>
          <a:p>
            <a:r>
              <a:rPr lang="de-DE" dirty="0"/>
              <a:t>Stahlindustrie</a:t>
            </a:r>
          </a:p>
        </p:txBody>
      </p:sp>
      <p:sp>
        <p:nvSpPr>
          <p:cNvPr id="3" name="Inhaltsplatzhalter 2">
            <a:extLst>
              <a:ext uri="{FF2B5EF4-FFF2-40B4-BE49-F238E27FC236}">
                <a16:creationId xmlns:a16="http://schemas.microsoft.com/office/drawing/2014/main" id="{06299B96-2358-80BC-0C0C-94D81056D960}"/>
              </a:ext>
            </a:extLst>
          </p:cNvPr>
          <p:cNvSpPr>
            <a:spLocks noGrp="1"/>
          </p:cNvSpPr>
          <p:nvPr>
            <p:ph idx="1"/>
          </p:nvPr>
        </p:nvSpPr>
        <p:spPr>
          <a:xfrm>
            <a:off x="216568" y="818146"/>
            <a:ext cx="11851106" cy="5811253"/>
          </a:xfrm>
        </p:spPr>
        <p:txBody>
          <a:bodyPr>
            <a:normAutofit fontScale="77500" lnSpcReduction="20000"/>
          </a:bodyPr>
          <a:lstStyle/>
          <a:p>
            <a:pPr marL="0" indent="0">
              <a:buNone/>
            </a:pPr>
            <a:r>
              <a:rPr lang="de-DE" dirty="0"/>
              <a:t>Die Stahlindustrie wird auf Direktreduktionsöfen umgestellt, die mit Wasserstoff betrieben werden können (viele weitere Stahlwerke laufen als Elektrostahlwerke, mit Strom). Dies ist somit nur eine sehr vereinfachte Rechnung, bei der es um die richtige Größenordnung geht:</a:t>
            </a:r>
          </a:p>
          <a:p>
            <a:pPr marL="0" indent="0">
              <a:buNone/>
            </a:pPr>
            <a:r>
              <a:rPr lang="de-DE" dirty="0"/>
              <a:t>Thyssenkrupp 3 Hochöfen a 180.000 t * 3 = 540.000 t		</a:t>
            </a:r>
          </a:p>
          <a:p>
            <a:pPr marL="0" indent="0">
              <a:buNone/>
            </a:pPr>
            <a:r>
              <a:rPr lang="de-DE" dirty="0"/>
              <a:t>Salzgitter Stahl 3 Hochöfen a 180.000 t * 3 = 540.000 t</a:t>
            </a:r>
          </a:p>
          <a:p>
            <a:pPr marL="0" indent="0">
              <a:buNone/>
            </a:pPr>
            <a:r>
              <a:rPr lang="de-DE" dirty="0"/>
              <a:t>Bremen </a:t>
            </a:r>
            <a:r>
              <a:rPr lang="de-DE" dirty="0" err="1"/>
              <a:t>Acelor</a:t>
            </a:r>
            <a:r>
              <a:rPr lang="de-DE" dirty="0"/>
              <a:t> Mittal 3 Hochöfen a 180.000 t * 3 = 540.000 t</a:t>
            </a:r>
          </a:p>
          <a:p>
            <a:pPr marL="0" indent="0">
              <a:buNone/>
            </a:pPr>
            <a:r>
              <a:rPr lang="de-DE" dirty="0"/>
              <a:t>SHS Saarstahl Dillingen 3 Hochöfen a 180.000 t * 3 = 540.000 t</a:t>
            </a:r>
          </a:p>
          <a:p>
            <a:pPr marL="0" indent="0">
              <a:buNone/>
            </a:pPr>
            <a:r>
              <a:rPr lang="de-DE" dirty="0"/>
              <a:t>Wie viel Elektrolyseure brauchen wir für einen Standort? </a:t>
            </a:r>
            <a:r>
              <a:rPr lang="de-DE" dirty="0">
                <a:highlight>
                  <a:srgbClr val="FFFF00"/>
                </a:highlight>
              </a:rPr>
              <a:t>Rechnen</a:t>
            </a:r>
            <a:r>
              <a:rPr lang="de-DE" dirty="0"/>
              <a:t>: 540.000 t / 10.000 t = ______________ (10.000 t produziert 1 Elektrolyseur, der 0,87 TWh Strom verbraucht)</a:t>
            </a:r>
          </a:p>
          <a:p>
            <a:pPr marL="0" indent="0">
              <a:buNone/>
            </a:pPr>
            <a:r>
              <a:rPr lang="de-DE" dirty="0"/>
              <a:t>Pro Standort brauchen wir also: _______ Elektrolyseure * mit ______ TWh Verbrauch (siehe Folie davor) = _____________ TWh insgesamt.</a:t>
            </a:r>
          </a:p>
          <a:p>
            <a:pPr marL="0" indent="0">
              <a:buNone/>
            </a:pPr>
            <a:r>
              <a:rPr lang="de-DE" dirty="0"/>
              <a:t>Jetzt kommt aber </a:t>
            </a:r>
            <a:r>
              <a:rPr lang="de-DE" u="sng" dirty="0"/>
              <a:t>als Info herein</a:t>
            </a:r>
            <a:r>
              <a:rPr lang="de-DE" dirty="0"/>
              <a:t>, dass wir 50 % unseres </a:t>
            </a:r>
            <a:r>
              <a:rPr lang="de-DE" dirty="0" err="1"/>
              <a:t>Wasserstoffsverbrauchs</a:t>
            </a:r>
            <a:r>
              <a:rPr lang="de-DE" dirty="0"/>
              <a:t> importieren (und hier haben wir immer nur die Industrie gerechnet)! Also brauchen können wird hier nur die Hälfte rechnen, wenn es darum geht, dies in Windparks umzurechnen:</a:t>
            </a:r>
          </a:p>
          <a:p>
            <a:pPr marL="0" indent="0">
              <a:buNone/>
            </a:pPr>
            <a:r>
              <a:rPr lang="de-DE" dirty="0"/>
              <a:t>Also: pro Standort nur noch 27 Elektrolyseure * je _____ TWh Verbrauch = _________ TWh insgesamt.</a:t>
            </a:r>
          </a:p>
          <a:p>
            <a:pPr marL="0" indent="0">
              <a:buNone/>
            </a:pPr>
            <a:r>
              <a:rPr lang="de-DE" dirty="0"/>
              <a:t>Wie viele von den Punkten, die jeweils für 10 Windparks Werder </a:t>
            </a:r>
            <a:r>
              <a:rPr lang="de-DE" dirty="0" err="1"/>
              <a:t>Kessin</a:t>
            </a:r>
            <a:r>
              <a:rPr lang="de-DE" dirty="0"/>
              <a:t> stehen und für 3 TWh Windkraftleistung, müsste man nun jeweils den 4 Stahlstandorten zuordnen? </a:t>
            </a:r>
          </a:p>
          <a:p>
            <a:pPr marL="0" indent="0">
              <a:buNone/>
            </a:pPr>
            <a:r>
              <a:rPr lang="de-DE" dirty="0"/>
              <a:t>Rechne: TWh insgesamt ________ / 3 TWh = ___________, vereinfacht: ____ Punkte.</a:t>
            </a:r>
          </a:p>
          <a:p>
            <a:pPr marL="0" indent="0">
              <a:buNone/>
            </a:pPr>
            <a:endParaRPr lang="de-DE" dirty="0"/>
          </a:p>
          <a:p>
            <a:pPr marL="0" indent="0">
              <a:buNone/>
            </a:pPr>
            <a:endParaRPr lang="de-DE" dirty="0"/>
          </a:p>
          <a:p>
            <a:endParaRPr lang="de-DE" dirty="0"/>
          </a:p>
        </p:txBody>
      </p:sp>
    </p:spTree>
    <p:extLst>
      <p:ext uri="{BB962C8B-B14F-4D97-AF65-F5344CB8AC3E}">
        <p14:creationId xmlns:p14="http://schemas.microsoft.com/office/powerpoint/2010/main" val="3158767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4F207-9DD2-41D9-69B3-DF3C166B9DA9}"/>
              </a:ext>
            </a:extLst>
          </p:cNvPr>
          <p:cNvSpPr>
            <a:spLocks noGrp="1"/>
          </p:cNvSpPr>
          <p:nvPr>
            <p:ph type="title"/>
          </p:nvPr>
        </p:nvSpPr>
        <p:spPr>
          <a:xfrm>
            <a:off x="838200" y="139797"/>
            <a:ext cx="10515600" cy="906114"/>
          </a:xfrm>
        </p:spPr>
        <p:txBody>
          <a:bodyPr/>
          <a:lstStyle/>
          <a:p>
            <a:r>
              <a:rPr lang="de-DE" dirty="0"/>
              <a:t>Klimawandel mit JBL-Box erklärt</a:t>
            </a:r>
          </a:p>
        </p:txBody>
      </p:sp>
      <p:sp>
        <p:nvSpPr>
          <p:cNvPr id="3" name="Inhaltsplatzhalter 2">
            <a:extLst>
              <a:ext uri="{FF2B5EF4-FFF2-40B4-BE49-F238E27FC236}">
                <a16:creationId xmlns:a16="http://schemas.microsoft.com/office/drawing/2014/main" id="{3696AF76-F703-9C92-BAE2-163797CFE74B}"/>
              </a:ext>
            </a:extLst>
          </p:cNvPr>
          <p:cNvSpPr>
            <a:spLocks noGrp="1"/>
          </p:cNvSpPr>
          <p:nvPr>
            <p:ph idx="1"/>
          </p:nvPr>
        </p:nvSpPr>
        <p:spPr>
          <a:xfrm>
            <a:off x="503663" y="1200035"/>
            <a:ext cx="10515600" cy="1476258"/>
          </a:xfrm>
        </p:spPr>
        <p:txBody>
          <a:bodyPr>
            <a:normAutofit fontScale="92500" lnSpcReduction="20000"/>
          </a:bodyPr>
          <a:lstStyle/>
          <a:p>
            <a:r>
              <a:rPr lang="de-DE" dirty="0"/>
              <a:t>Kohlendioxidteilchen werden von Infrarotlicht in </a:t>
            </a:r>
            <a:r>
              <a:rPr lang="de-DE" b="1" u="sng" dirty="0"/>
              <a:t>Schwingungen</a:t>
            </a:r>
            <a:r>
              <a:rPr lang="de-DE" dirty="0"/>
              <a:t> versetzt und erzeugen so Wärme in der Atmosphäre. Ebenso die anderen Klimagase. </a:t>
            </a:r>
          </a:p>
          <a:p>
            <a:r>
              <a:rPr lang="de-DE" dirty="0"/>
              <a:t>Die jährlichen weltweiten Treibhausgas-Emissionen (THG) nach Quellen:</a:t>
            </a:r>
          </a:p>
        </p:txBody>
      </p:sp>
      <p:graphicFrame>
        <p:nvGraphicFramePr>
          <p:cNvPr id="4" name="Tabelle 3">
            <a:extLst>
              <a:ext uri="{FF2B5EF4-FFF2-40B4-BE49-F238E27FC236}">
                <a16:creationId xmlns:a16="http://schemas.microsoft.com/office/drawing/2014/main" id="{DFE4DE34-B16B-3B1F-0988-0648CE0CFE01}"/>
              </a:ext>
            </a:extLst>
          </p:cNvPr>
          <p:cNvGraphicFramePr>
            <a:graphicFrameLocks noGrp="1"/>
          </p:cNvGraphicFramePr>
          <p:nvPr/>
        </p:nvGraphicFramePr>
        <p:xfrm>
          <a:off x="2251710" y="2676293"/>
          <a:ext cx="7189470" cy="3773403"/>
        </p:xfrm>
        <a:graphic>
          <a:graphicData uri="http://schemas.openxmlformats.org/drawingml/2006/table">
            <a:tbl>
              <a:tblPr firstRow="1" bandRow="1">
                <a:tableStyleId>{5C22544A-7EE6-4342-B048-85BDC9FD1C3A}</a:tableStyleId>
              </a:tblPr>
              <a:tblGrid>
                <a:gridCol w="3534622">
                  <a:extLst>
                    <a:ext uri="{9D8B030D-6E8A-4147-A177-3AD203B41FA5}">
                      <a16:colId xmlns:a16="http://schemas.microsoft.com/office/drawing/2014/main" val="4005347682"/>
                    </a:ext>
                  </a:extLst>
                </a:gridCol>
                <a:gridCol w="3654848">
                  <a:extLst>
                    <a:ext uri="{9D8B030D-6E8A-4147-A177-3AD203B41FA5}">
                      <a16:colId xmlns:a16="http://schemas.microsoft.com/office/drawing/2014/main" val="2358301697"/>
                    </a:ext>
                  </a:extLst>
                </a:gridCol>
              </a:tblGrid>
              <a:tr h="524107">
                <a:tc>
                  <a:txBody>
                    <a:bodyPr/>
                    <a:lstStyle/>
                    <a:p>
                      <a:r>
                        <a:rPr lang="de-DE" dirty="0"/>
                        <a:t>53.000.000.000 t THG-Emissionen</a:t>
                      </a:r>
                    </a:p>
                  </a:txBody>
                  <a:tcPr/>
                </a:tc>
                <a:tc>
                  <a:txBody>
                    <a:bodyPr/>
                    <a:lstStyle/>
                    <a:p>
                      <a:endParaRPr lang="de-DE" dirty="0"/>
                    </a:p>
                  </a:txBody>
                  <a:tcPr/>
                </a:tc>
                <a:extLst>
                  <a:ext uri="{0D108BD9-81ED-4DB2-BD59-A6C34878D82A}">
                    <a16:rowId xmlns:a16="http://schemas.microsoft.com/office/drawing/2014/main" val="4045342791"/>
                  </a:ext>
                </a:extLst>
              </a:tr>
              <a:tr h="406162">
                <a:tc>
                  <a:txBody>
                    <a:bodyPr/>
                    <a:lstStyle/>
                    <a:p>
                      <a:r>
                        <a:rPr lang="de-DE" dirty="0"/>
                        <a:t>10.000.000.000 t </a:t>
                      </a:r>
                    </a:p>
                  </a:txBody>
                  <a:tcPr/>
                </a:tc>
                <a:tc>
                  <a:txBody>
                    <a:bodyPr/>
                    <a:lstStyle/>
                    <a:p>
                      <a:r>
                        <a:rPr lang="de-DE" dirty="0"/>
                        <a:t>Kohle</a:t>
                      </a:r>
                    </a:p>
                  </a:txBody>
                  <a:tcPr/>
                </a:tc>
                <a:extLst>
                  <a:ext uri="{0D108BD9-81ED-4DB2-BD59-A6C34878D82A}">
                    <a16:rowId xmlns:a16="http://schemas.microsoft.com/office/drawing/2014/main" val="3478597509"/>
                  </a:ext>
                </a:extLst>
              </a:tr>
              <a:tr h="406162">
                <a:tc>
                  <a:txBody>
                    <a:bodyPr/>
                    <a:lstStyle/>
                    <a:p>
                      <a:r>
                        <a:rPr lang="de-DE" dirty="0"/>
                        <a:t>10.000.000.000 t</a:t>
                      </a:r>
                    </a:p>
                  </a:txBody>
                  <a:tcPr/>
                </a:tc>
                <a:tc>
                  <a:txBody>
                    <a:bodyPr/>
                    <a:lstStyle/>
                    <a:p>
                      <a:r>
                        <a:rPr lang="de-DE" dirty="0"/>
                        <a:t>Öl</a:t>
                      </a:r>
                    </a:p>
                  </a:txBody>
                  <a:tcPr/>
                </a:tc>
                <a:extLst>
                  <a:ext uri="{0D108BD9-81ED-4DB2-BD59-A6C34878D82A}">
                    <a16:rowId xmlns:a16="http://schemas.microsoft.com/office/drawing/2014/main" val="2629136472"/>
                  </a:ext>
                </a:extLst>
              </a:tr>
              <a:tr h="406162">
                <a:tc>
                  <a:txBody>
                    <a:bodyPr/>
                    <a:lstStyle/>
                    <a:p>
                      <a:r>
                        <a:rPr lang="de-DE" dirty="0"/>
                        <a:t>7.400.000.000</a:t>
                      </a:r>
                    </a:p>
                  </a:txBody>
                  <a:tcPr/>
                </a:tc>
                <a:tc>
                  <a:txBody>
                    <a:bodyPr/>
                    <a:lstStyle/>
                    <a:p>
                      <a:r>
                        <a:rPr lang="de-DE" dirty="0"/>
                        <a:t>Erdgas</a:t>
                      </a:r>
                    </a:p>
                  </a:txBody>
                  <a:tcPr/>
                </a:tc>
                <a:extLst>
                  <a:ext uri="{0D108BD9-81ED-4DB2-BD59-A6C34878D82A}">
                    <a16:rowId xmlns:a16="http://schemas.microsoft.com/office/drawing/2014/main" val="3982613276"/>
                  </a:ext>
                </a:extLst>
              </a:tr>
              <a:tr h="406162">
                <a:tc>
                  <a:txBody>
                    <a:bodyPr/>
                    <a:lstStyle/>
                    <a:p>
                      <a:r>
                        <a:rPr lang="de-DE" dirty="0"/>
                        <a:t>9.000.000.000</a:t>
                      </a:r>
                    </a:p>
                  </a:txBody>
                  <a:tcPr/>
                </a:tc>
                <a:tc>
                  <a:txBody>
                    <a:bodyPr/>
                    <a:lstStyle/>
                    <a:p>
                      <a:r>
                        <a:rPr lang="de-DE" dirty="0"/>
                        <a:t>Industrie (davon 2,4 Mrd. Zement)</a:t>
                      </a:r>
                    </a:p>
                  </a:txBody>
                  <a:tcPr/>
                </a:tc>
                <a:extLst>
                  <a:ext uri="{0D108BD9-81ED-4DB2-BD59-A6C34878D82A}">
                    <a16:rowId xmlns:a16="http://schemas.microsoft.com/office/drawing/2014/main" val="2348073130"/>
                  </a:ext>
                </a:extLst>
              </a:tr>
              <a:tr h="406162">
                <a:tc>
                  <a:txBody>
                    <a:bodyPr/>
                    <a:lstStyle/>
                    <a:p>
                      <a:r>
                        <a:rPr lang="de-DE" dirty="0"/>
                        <a:t>3.000.000.000</a:t>
                      </a:r>
                    </a:p>
                  </a:txBody>
                  <a:tcPr/>
                </a:tc>
                <a:tc>
                  <a:txBody>
                    <a:bodyPr/>
                    <a:lstStyle/>
                    <a:p>
                      <a:r>
                        <a:rPr lang="de-DE" dirty="0"/>
                        <a:t>Autos</a:t>
                      </a:r>
                    </a:p>
                  </a:txBody>
                  <a:tcPr/>
                </a:tc>
                <a:extLst>
                  <a:ext uri="{0D108BD9-81ED-4DB2-BD59-A6C34878D82A}">
                    <a16:rowId xmlns:a16="http://schemas.microsoft.com/office/drawing/2014/main" val="2282731134"/>
                  </a:ext>
                </a:extLst>
              </a:tr>
              <a:tr h="406162">
                <a:tc>
                  <a:txBody>
                    <a:bodyPr/>
                    <a:lstStyle/>
                    <a:p>
                      <a:r>
                        <a:rPr lang="de-DE" dirty="0"/>
                        <a:t>1.800.000.000</a:t>
                      </a:r>
                    </a:p>
                  </a:txBody>
                  <a:tcPr/>
                </a:tc>
                <a:tc>
                  <a:txBody>
                    <a:bodyPr/>
                    <a:lstStyle/>
                    <a:p>
                      <a:r>
                        <a:rPr lang="de-DE" dirty="0"/>
                        <a:t>LKW</a:t>
                      </a:r>
                    </a:p>
                  </a:txBody>
                  <a:tcPr/>
                </a:tc>
                <a:extLst>
                  <a:ext uri="{0D108BD9-81ED-4DB2-BD59-A6C34878D82A}">
                    <a16:rowId xmlns:a16="http://schemas.microsoft.com/office/drawing/2014/main" val="3722636571"/>
                  </a:ext>
                </a:extLst>
              </a:tr>
              <a:tr h="406162">
                <a:tc>
                  <a:txBody>
                    <a:bodyPr/>
                    <a:lstStyle/>
                    <a:p>
                      <a:r>
                        <a:rPr lang="de-DE" dirty="0"/>
                        <a:t>800.000.000 </a:t>
                      </a:r>
                    </a:p>
                  </a:txBody>
                  <a:tcPr/>
                </a:tc>
                <a:tc>
                  <a:txBody>
                    <a:bodyPr/>
                    <a:lstStyle/>
                    <a:p>
                      <a:r>
                        <a:rPr lang="de-DE" dirty="0"/>
                        <a:t>Flugzeuge</a:t>
                      </a:r>
                    </a:p>
                  </a:txBody>
                  <a:tcPr/>
                </a:tc>
                <a:extLst>
                  <a:ext uri="{0D108BD9-81ED-4DB2-BD59-A6C34878D82A}">
                    <a16:rowId xmlns:a16="http://schemas.microsoft.com/office/drawing/2014/main" val="1511155392"/>
                  </a:ext>
                </a:extLst>
              </a:tr>
              <a:tr h="406162">
                <a:tc>
                  <a:txBody>
                    <a:bodyPr/>
                    <a:lstStyle/>
                    <a:p>
                      <a:r>
                        <a:rPr lang="de-DE" dirty="0"/>
                        <a:t>800.000.000</a:t>
                      </a:r>
                    </a:p>
                  </a:txBody>
                  <a:tcPr/>
                </a:tc>
                <a:tc>
                  <a:txBody>
                    <a:bodyPr/>
                    <a:lstStyle/>
                    <a:p>
                      <a:r>
                        <a:rPr lang="de-DE" dirty="0"/>
                        <a:t>Schiffe</a:t>
                      </a:r>
                    </a:p>
                  </a:txBody>
                  <a:tcPr/>
                </a:tc>
                <a:extLst>
                  <a:ext uri="{0D108BD9-81ED-4DB2-BD59-A6C34878D82A}">
                    <a16:rowId xmlns:a16="http://schemas.microsoft.com/office/drawing/2014/main" val="2658386609"/>
                  </a:ext>
                </a:extLst>
              </a:tr>
            </a:tbl>
          </a:graphicData>
        </a:graphic>
      </p:graphicFrame>
    </p:spTree>
    <p:extLst>
      <p:ext uri="{BB962C8B-B14F-4D97-AF65-F5344CB8AC3E}">
        <p14:creationId xmlns:p14="http://schemas.microsoft.com/office/powerpoint/2010/main" val="3138999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BC150-7ACE-56C3-3346-0408E76360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5CADCF0-4907-06E3-4D8F-CC02C4B6D462}"/>
              </a:ext>
            </a:extLst>
          </p:cNvPr>
          <p:cNvSpPr>
            <a:spLocks noGrp="1"/>
          </p:cNvSpPr>
          <p:nvPr>
            <p:ph type="title"/>
          </p:nvPr>
        </p:nvSpPr>
        <p:spPr>
          <a:xfrm>
            <a:off x="838200" y="1"/>
            <a:ext cx="10515600" cy="818146"/>
          </a:xfrm>
        </p:spPr>
        <p:txBody>
          <a:bodyPr/>
          <a:lstStyle/>
          <a:p>
            <a:r>
              <a:rPr lang="de-DE" dirty="0"/>
              <a:t>Stahlindustrie</a:t>
            </a:r>
          </a:p>
        </p:txBody>
      </p:sp>
      <p:sp>
        <p:nvSpPr>
          <p:cNvPr id="3" name="Inhaltsplatzhalter 2">
            <a:extLst>
              <a:ext uri="{FF2B5EF4-FFF2-40B4-BE49-F238E27FC236}">
                <a16:creationId xmlns:a16="http://schemas.microsoft.com/office/drawing/2014/main" id="{AE09ADBF-4EA5-1E1F-A1A6-40FEA9A34D12}"/>
              </a:ext>
            </a:extLst>
          </p:cNvPr>
          <p:cNvSpPr>
            <a:spLocks noGrp="1"/>
          </p:cNvSpPr>
          <p:nvPr>
            <p:ph idx="1"/>
          </p:nvPr>
        </p:nvSpPr>
        <p:spPr>
          <a:xfrm>
            <a:off x="216568" y="818146"/>
            <a:ext cx="11851106" cy="5811253"/>
          </a:xfrm>
        </p:spPr>
        <p:txBody>
          <a:bodyPr>
            <a:normAutofit fontScale="70000" lnSpcReduction="20000"/>
          </a:bodyPr>
          <a:lstStyle/>
          <a:p>
            <a:pPr marL="0" indent="0">
              <a:buNone/>
            </a:pPr>
            <a:r>
              <a:rPr lang="de-DE" dirty="0"/>
              <a:t>Die Stahlindustrie wird auf Direktreduktionsöfen umgestellt, die mit Wasserstoff betrieben werden können (viele weitere Stahlwerke laufen als Elektrostahlwerke, mit Strom). Dies ist somit nur eine sehr vereinfachte Rechnung, bei der es um die richtige Größenordnung geht:</a:t>
            </a:r>
          </a:p>
          <a:p>
            <a:pPr marL="0" indent="0">
              <a:buNone/>
            </a:pPr>
            <a:r>
              <a:rPr lang="de-DE" dirty="0"/>
              <a:t>Thyssenkrupp 3 Hochöfen a 180.000 t * 3 = 540.000 t		</a:t>
            </a:r>
          </a:p>
          <a:p>
            <a:pPr marL="0" indent="0">
              <a:buNone/>
            </a:pPr>
            <a:r>
              <a:rPr lang="de-DE" dirty="0"/>
              <a:t>Salzgitter Stahl 3 Hochöfen a 180.000 t * 3 = 540.000 t</a:t>
            </a:r>
          </a:p>
          <a:p>
            <a:pPr marL="0" indent="0">
              <a:buNone/>
            </a:pPr>
            <a:r>
              <a:rPr lang="de-DE" dirty="0"/>
              <a:t>Bremen </a:t>
            </a:r>
            <a:r>
              <a:rPr lang="de-DE" dirty="0" err="1"/>
              <a:t>Acelor</a:t>
            </a:r>
            <a:r>
              <a:rPr lang="de-DE" dirty="0"/>
              <a:t> Mittal 3 Hochöfen a 180.000 t * 3 = 540.000 t</a:t>
            </a:r>
          </a:p>
          <a:p>
            <a:pPr marL="0" indent="0">
              <a:buNone/>
            </a:pPr>
            <a:r>
              <a:rPr lang="de-DE" dirty="0"/>
              <a:t>SHS Saarstahl Dillingen 3 Hochöfen a 180.000 t * 3 = 540.000 t</a:t>
            </a:r>
          </a:p>
          <a:p>
            <a:pPr marL="0" indent="0">
              <a:buNone/>
            </a:pPr>
            <a:r>
              <a:rPr lang="de-DE" dirty="0"/>
              <a:t>Wie viel Elektrolyseure brauchen wir für einen Standort? 540.000 t / 10.000 t = _____54_______ (10.000 t produziert 1 Elektrolyseur, der 0,87 TWh Strom verbraucht)</a:t>
            </a:r>
          </a:p>
          <a:p>
            <a:pPr marL="0" indent="0">
              <a:buNone/>
            </a:pPr>
            <a:r>
              <a:rPr lang="de-DE" dirty="0"/>
              <a:t>Pro Standort brauchen wir also: __54__Elektrolyseure * mit __0,87__ TWh Verbrauch (siehe Folie davor) = ______ 46,98 _____ TWh insgesamt.</a:t>
            </a:r>
          </a:p>
          <a:p>
            <a:pPr marL="0" indent="0">
              <a:buNone/>
            </a:pPr>
            <a:r>
              <a:rPr lang="de-DE" dirty="0"/>
              <a:t>Jetzt kommt aber als Info herein, </a:t>
            </a:r>
            <a:r>
              <a:rPr lang="de-DE" u="sng" dirty="0"/>
              <a:t>dass wir 50 % unseres Wasserstoffverbrauchs importieren</a:t>
            </a:r>
            <a:r>
              <a:rPr lang="de-DE" dirty="0"/>
              <a:t> (und hier haben wir immer nur die Industrie gerechnet)! Also brauchen können wird hier nur die Hälfte rechnen, wenn es darum geht, dies in Windparks umzurechnen:</a:t>
            </a:r>
          </a:p>
          <a:p>
            <a:pPr marL="0" indent="0">
              <a:buNone/>
            </a:pPr>
            <a:r>
              <a:rPr lang="de-DE" dirty="0"/>
              <a:t>Also: pro Standort nur noch 27 Elektrolyseure * je _0,87_TWh Verbrauch = ____23,49___ TWh insgesamt.</a:t>
            </a:r>
          </a:p>
          <a:p>
            <a:pPr marL="0" indent="0">
              <a:buNone/>
            </a:pPr>
            <a:r>
              <a:rPr lang="de-DE" dirty="0"/>
              <a:t>Wie viele von den Punkten, die jeweils für 10 Windparks Werder </a:t>
            </a:r>
            <a:r>
              <a:rPr lang="de-DE" dirty="0" err="1"/>
              <a:t>Kessin</a:t>
            </a:r>
            <a:r>
              <a:rPr lang="de-DE" dirty="0"/>
              <a:t> stehen und für 3 TWh Windkraftleistung, müsste man nun jeweils den 4 Stahlstandorten zuordnen? </a:t>
            </a:r>
          </a:p>
          <a:p>
            <a:pPr marL="0" indent="0">
              <a:buNone/>
            </a:pPr>
            <a:r>
              <a:rPr lang="de-DE" dirty="0"/>
              <a:t>Rechne: TWh insgesamt __23,49__ / 3 TWh = ____7,83___, vereinfacht: ____8____ Punkte.</a:t>
            </a:r>
          </a:p>
          <a:p>
            <a:pPr marL="0" indent="0">
              <a:buNone/>
            </a:pPr>
            <a:endParaRPr lang="de-DE" dirty="0"/>
          </a:p>
          <a:p>
            <a:pPr marL="0" indent="0">
              <a:buNone/>
            </a:pPr>
            <a:endParaRPr lang="de-DE" dirty="0"/>
          </a:p>
          <a:p>
            <a:endParaRPr lang="de-DE" dirty="0"/>
          </a:p>
        </p:txBody>
      </p:sp>
    </p:spTree>
    <p:extLst>
      <p:ext uri="{BB962C8B-B14F-4D97-AF65-F5344CB8AC3E}">
        <p14:creationId xmlns:p14="http://schemas.microsoft.com/office/powerpoint/2010/main" val="2128871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7F1E08-DB93-C442-6206-5064FEAFE391}"/>
              </a:ext>
            </a:extLst>
          </p:cNvPr>
          <p:cNvSpPr>
            <a:spLocks noGrp="1"/>
          </p:cNvSpPr>
          <p:nvPr>
            <p:ph type="title"/>
          </p:nvPr>
        </p:nvSpPr>
        <p:spPr>
          <a:xfrm>
            <a:off x="838200" y="31332"/>
            <a:ext cx="10515600" cy="726657"/>
          </a:xfrm>
        </p:spPr>
        <p:txBody>
          <a:bodyPr/>
          <a:lstStyle/>
          <a:p>
            <a:r>
              <a:rPr lang="de-DE" dirty="0"/>
              <a:t>Chemieindustrie</a:t>
            </a:r>
          </a:p>
        </p:txBody>
      </p:sp>
      <p:sp>
        <p:nvSpPr>
          <p:cNvPr id="3" name="Inhaltsplatzhalter 2">
            <a:extLst>
              <a:ext uri="{FF2B5EF4-FFF2-40B4-BE49-F238E27FC236}">
                <a16:creationId xmlns:a16="http://schemas.microsoft.com/office/drawing/2014/main" id="{BC5F7561-CA47-AAE0-F4E5-328A6C542BF3}"/>
              </a:ext>
            </a:extLst>
          </p:cNvPr>
          <p:cNvSpPr>
            <a:spLocks noGrp="1"/>
          </p:cNvSpPr>
          <p:nvPr>
            <p:ph idx="1"/>
          </p:nvPr>
        </p:nvSpPr>
        <p:spPr>
          <a:xfrm>
            <a:off x="0" y="757990"/>
            <a:ext cx="12192000" cy="6100010"/>
          </a:xfrm>
        </p:spPr>
        <p:txBody>
          <a:bodyPr>
            <a:normAutofit fontScale="77500" lnSpcReduction="20000"/>
          </a:bodyPr>
          <a:lstStyle/>
          <a:p>
            <a:r>
              <a:rPr lang="de-DE" dirty="0"/>
              <a:t>Die Chemieindustrie muss sich auf blauen oder grünen Wasserstoff umstellen, den umgekehrte Wasser-Gas-Verschiebereaktion, Synthesegas, Fischer-Tropsch mit </a:t>
            </a:r>
            <a:r>
              <a:rPr lang="de-DE" dirty="0" err="1"/>
              <a:t>Hydrocracking</a:t>
            </a:r>
            <a:r>
              <a:rPr lang="de-DE" dirty="0"/>
              <a:t> Prozess umstellen, damit kann man grünes Benzin, Diesel, Naphtha und Kerosin herstellen, dazu kommen weitere neue Anlagen: die Methanol zu Olefinen Route, die die Plastikgrundstoffe Ethylen und Propylen auf der Basis von CO2 und Wasserstoff herstellen kann und Methanol zu Aromaten Route, die auch  Synthesegas als Ausgangsprozess braucht, dafür braucht man eben CO2 und Wasserstoff als Ausgangsstoff. Dafür kann man für die Chemieindustrie einiges gebrauchen. Geschätzt werden 6.000.000 t Wasserstoff. Auch CO2 kann man viel gebrauchen, etwa der an der Punktquelle am Schornstein abgefangen wird, dieser kann in die Chemieproduktion einfließe (Stichwort: Kreislaufwirtschaft)</a:t>
            </a:r>
          </a:p>
          <a:p>
            <a:r>
              <a:rPr lang="de-DE" u="sng" dirty="0"/>
              <a:t>Wenn wir 50 % des Wasserstoffbedarfs importieren, sind es nur noch 3.000.000 t</a:t>
            </a:r>
            <a:r>
              <a:rPr lang="de-DE" dirty="0"/>
              <a:t>. </a:t>
            </a:r>
          </a:p>
          <a:p>
            <a:r>
              <a:rPr lang="de-DE" dirty="0"/>
              <a:t>Dies in Elektrolyseuren </a:t>
            </a:r>
            <a:r>
              <a:rPr lang="de-DE" dirty="0">
                <a:highlight>
                  <a:srgbClr val="FFFF00"/>
                </a:highlight>
              </a:rPr>
              <a:t>gerechnet</a:t>
            </a:r>
            <a:r>
              <a:rPr lang="de-DE" dirty="0"/>
              <a:t>: 3.000.000 / 10.000 = 300. 300 * ______ TWh Strom (siehe Folie davor) = _______________ </a:t>
            </a:r>
          </a:p>
          <a:p>
            <a:r>
              <a:rPr lang="de-DE" dirty="0"/>
              <a:t>Wir brauchen also für die Chemieindustrie ____________ TWh Strom. </a:t>
            </a:r>
          </a:p>
          <a:p>
            <a:r>
              <a:rPr lang="de-DE" dirty="0"/>
              <a:t>Wir tun nun so, als ob wir die gesamte Chemieindustrie auf 3 große Chemiestandorte konzentrieren können und verteilen die Punkte darauf: Köln (mit Wesseling und dem </a:t>
            </a:r>
            <a:r>
              <a:rPr lang="de-DE" dirty="0" err="1"/>
              <a:t>Lyondell</a:t>
            </a:r>
            <a:r>
              <a:rPr lang="de-DE" dirty="0"/>
              <a:t> Basell Steamcracker, Hürth und Dormagen, sowie Bayer in Leverkusen), Ludwigshafen mit dem Verbundstandort (Steamcracker und viele angeschlossene Anlagen), und Leipzig mit Schkopau und Leuna. </a:t>
            </a:r>
          </a:p>
          <a:p>
            <a:r>
              <a:rPr lang="de-DE" dirty="0"/>
              <a:t>_________________ TWH / 3 =__________________</a:t>
            </a:r>
          </a:p>
          <a:p>
            <a:r>
              <a:rPr lang="de-DE" dirty="0"/>
              <a:t>Wie viele Punkte, die jeweils für eine Leistung von 3 TWh stehen (für 10 Windparks a 0,3 TWh) muss man den Chemieparks zuordnen _114,94 / 3 = _______also zu jedem der 3 Chemieparks ___ Punkte. </a:t>
            </a:r>
          </a:p>
        </p:txBody>
      </p:sp>
    </p:spTree>
    <p:extLst>
      <p:ext uri="{BB962C8B-B14F-4D97-AF65-F5344CB8AC3E}">
        <p14:creationId xmlns:p14="http://schemas.microsoft.com/office/powerpoint/2010/main" val="3319713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C037A-6061-65FC-A1A4-8A5C984978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BE2B2F-936D-FB59-CC86-DBF49928E722}"/>
              </a:ext>
            </a:extLst>
          </p:cNvPr>
          <p:cNvSpPr>
            <a:spLocks noGrp="1"/>
          </p:cNvSpPr>
          <p:nvPr>
            <p:ph type="title"/>
          </p:nvPr>
        </p:nvSpPr>
        <p:spPr>
          <a:xfrm>
            <a:off x="838200" y="31332"/>
            <a:ext cx="10515600" cy="726657"/>
          </a:xfrm>
        </p:spPr>
        <p:txBody>
          <a:bodyPr/>
          <a:lstStyle/>
          <a:p>
            <a:r>
              <a:rPr lang="de-DE" dirty="0"/>
              <a:t>Chemieindustrie</a:t>
            </a:r>
          </a:p>
        </p:txBody>
      </p:sp>
      <p:sp>
        <p:nvSpPr>
          <p:cNvPr id="3" name="Inhaltsplatzhalter 2">
            <a:extLst>
              <a:ext uri="{FF2B5EF4-FFF2-40B4-BE49-F238E27FC236}">
                <a16:creationId xmlns:a16="http://schemas.microsoft.com/office/drawing/2014/main" id="{7AC1BBE9-6E6F-FA74-E238-71F7E96702C6}"/>
              </a:ext>
            </a:extLst>
          </p:cNvPr>
          <p:cNvSpPr>
            <a:spLocks noGrp="1"/>
          </p:cNvSpPr>
          <p:nvPr>
            <p:ph idx="1"/>
          </p:nvPr>
        </p:nvSpPr>
        <p:spPr>
          <a:xfrm>
            <a:off x="0" y="757990"/>
            <a:ext cx="12192000" cy="6100010"/>
          </a:xfrm>
        </p:spPr>
        <p:txBody>
          <a:bodyPr>
            <a:normAutofit fontScale="77500" lnSpcReduction="20000"/>
          </a:bodyPr>
          <a:lstStyle/>
          <a:p>
            <a:r>
              <a:rPr lang="de-DE" dirty="0"/>
              <a:t>Die Chemieindustrie muss sich auf blauen oder grünen Wasserstoff umstellen, den umgekehrte Wasser-Gas-Verschiebereaktion, Synthesegas, Fischer-Tropsch mit </a:t>
            </a:r>
            <a:r>
              <a:rPr lang="de-DE" dirty="0" err="1"/>
              <a:t>Hydrocracking</a:t>
            </a:r>
            <a:r>
              <a:rPr lang="de-DE" dirty="0"/>
              <a:t> Prozess umstellen, damit kann man grünes Benzin, Diesel, Naphtha und Kerosin herstellen, dazu kommen weitere neue Anlagen: die Methanol zu Olefinen Route, die die Plastikgrundstoffe Ethylen und Propylen auf der Basis von CO2 und Wasserstoff herstellen kann und Methanol zu Aromaten Route, die auch  Synthesegas als Ausgangsprozess braucht, dafür braucht man eben CO2 und Wasserstoff als Ausgangsstoff. Dafür kann man für die Chemieindustrie einiges gebrauchen. Geschätzt werden 6.000.000 t Wasserstoff. Auch CO2 kann man viel gebrauchen, etwa der an der Punktquelle am Schornstein abgefangen wird, dieser kann in die Chemieproduktion einfließe (Stichwort: Kreislaufwirtschaft)</a:t>
            </a:r>
          </a:p>
          <a:p>
            <a:r>
              <a:rPr lang="de-DE" u="sng" dirty="0"/>
              <a:t>Wenn wir 50 % des Wasserstoffbedarfs importieren, sind es nur noch 3.000.000 t</a:t>
            </a:r>
            <a:r>
              <a:rPr lang="de-DE" dirty="0"/>
              <a:t>. </a:t>
            </a:r>
          </a:p>
          <a:p>
            <a:r>
              <a:rPr lang="de-DE" dirty="0"/>
              <a:t>Dies in Elektrolyseuren gerechnet: 3.000.000 / 10.000 = 300. 300 * _0,87_ TWh Strom (siehe Folie davor) = __ 344,82 ____ </a:t>
            </a:r>
          </a:p>
          <a:p>
            <a:r>
              <a:rPr lang="de-DE" dirty="0"/>
              <a:t>Wir brauchen also für die Chemieindustrie ___ 344,82__ TWh Strom. </a:t>
            </a:r>
          </a:p>
          <a:p>
            <a:r>
              <a:rPr lang="de-DE" dirty="0"/>
              <a:t>Wir tun nun so, als ob wir die gesamte Chemieindustrie auf 3 große Chemiestandorte konzentrieren können und verteilen die Punkte darauf: Köln (mit Wesseling und dem </a:t>
            </a:r>
            <a:r>
              <a:rPr lang="de-DE" dirty="0" err="1"/>
              <a:t>Lyondell</a:t>
            </a:r>
            <a:r>
              <a:rPr lang="de-DE" dirty="0"/>
              <a:t> Basell Steamcracker, Hürth und Dormagen, sowie Bayer in Leverkusen), Ludwigshafen mit dem Verbundstandort (Steamcracker und viele angeschlossene Anlagen), und Leipzig mit Schkopau und Leuna. </a:t>
            </a:r>
          </a:p>
          <a:p>
            <a:r>
              <a:rPr lang="de-DE" dirty="0"/>
              <a:t>_____344,82_______ TWH / 3 =_____ 114,94 ______</a:t>
            </a:r>
          </a:p>
          <a:p>
            <a:r>
              <a:rPr lang="de-DE" dirty="0"/>
              <a:t>Wie viele Punkte, die jeweils für eine Leistung von 3 TWh stehen (für 10 Windparks a 0,3 TWh) muss man den Chemieparks zuordnen _114,94 / 3 = __38,31__also zu jedem der 3 Chemieparks 38 Punkte. </a:t>
            </a:r>
          </a:p>
        </p:txBody>
      </p:sp>
    </p:spTree>
    <p:extLst>
      <p:ext uri="{BB962C8B-B14F-4D97-AF65-F5344CB8AC3E}">
        <p14:creationId xmlns:p14="http://schemas.microsoft.com/office/powerpoint/2010/main" val="3142800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6537D2-3825-E16E-4D1A-248DBEBB3BF1}"/>
              </a:ext>
            </a:extLst>
          </p:cNvPr>
          <p:cNvSpPr>
            <a:spLocks noGrp="1"/>
          </p:cNvSpPr>
          <p:nvPr>
            <p:ph type="title"/>
          </p:nvPr>
        </p:nvSpPr>
        <p:spPr>
          <a:xfrm>
            <a:off x="838200" y="1"/>
            <a:ext cx="10515600" cy="685800"/>
          </a:xfrm>
        </p:spPr>
        <p:txBody>
          <a:bodyPr>
            <a:normAutofit fontScale="90000"/>
          </a:bodyPr>
          <a:lstStyle/>
          <a:p>
            <a:r>
              <a:rPr lang="de-DE" dirty="0"/>
              <a:t>Systeme gesicherter Leistung</a:t>
            </a:r>
          </a:p>
        </p:txBody>
      </p:sp>
      <p:sp>
        <p:nvSpPr>
          <p:cNvPr id="3" name="Inhaltsplatzhalter 2">
            <a:extLst>
              <a:ext uri="{FF2B5EF4-FFF2-40B4-BE49-F238E27FC236}">
                <a16:creationId xmlns:a16="http://schemas.microsoft.com/office/drawing/2014/main" id="{737F2726-48FF-2D5F-BB0B-EC16574B5D3B}"/>
              </a:ext>
            </a:extLst>
          </p:cNvPr>
          <p:cNvSpPr>
            <a:spLocks noGrp="1"/>
          </p:cNvSpPr>
          <p:nvPr>
            <p:ph idx="1"/>
          </p:nvPr>
        </p:nvSpPr>
        <p:spPr>
          <a:xfrm>
            <a:off x="0" y="685802"/>
            <a:ext cx="12192000" cy="6172198"/>
          </a:xfrm>
        </p:spPr>
        <p:txBody>
          <a:bodyPr>
            <a:normAutofit fontScale="47500" lnSpcReduction="20000"/>
          </a:bodyPr>
          <a:lstStyle/>
          <a:p>
            <a:pPr marL="0" indent="0">
              <a:buNone/>
            </a:pPr>
            <a:r>
              <a:rPr lang="de-DE" dirty="0"/>
              <a:t>Solar und Landwind tuen es nicht allein, wegen der Dunkelflaute, wir brauchen </a:t>
            </a:r>
            <a:r>
              <a:rPr lang="de-DE" b="1" u="sng" dirty="0"/>
              <a:t>Systeme gesicherter Leistung.</a:t>
            </a:r>
            <a:r>
              <a:rPr lang="de-DE" dirty="0"/>
              <a:t> Systeme gesicherter Leistung bedeutet, dass man dann, wenn keine Sonne scheint oder weniger Sonne wie im Winter oder kein Wind weht, was manchmal sogar in ganz Deutschland sein kann, dass man dann trotzdem Strom hat. Dieser Strom wird dann mit Großbatterien, wasserstofffähigen Gaskraftwerken, und anderen Kraftwerken, etwa Pumpspeicherkraftwerken oder Biogasanlagen oder sonstigen klimaneutralen Kraftwerken hergestellt werden müssen. Dazu muss es auch Wasserstoffspeicher und Wasserstoffpipelines geben. Aber auch Netzausbau, um die Großbatterien z.B. anzuschließen. Systeme gesicherter Leistung bedeutet, dass kontinuierlich Strom zur Verfügung gestellt werden kann, egal welche Schwankungen die Produktion erneuerbarer Energien unterliegt.</a:t>
            </a:r>
          </a:p>
          <a:p>
            <a:r>
              <a:rPr lang="de-DE" dirty="0"/>
              <a:t>Strom aus Solar muss sowieso über Nacht gepuffert werden durch Großbatterien. Auch Windenergie unterliegt Schwankungen. Großbatterien, Pumpspeicherkraftwerke und andere Speicherlösungen wie große Durchlauferhitzer, die Wasser erhitzen (wie in Rostock) können diese Energie speichern, als Strom, aber auch als Wärmeenergie. In einer Dunkelflaute über mehrere Tage / Wochen, müssen wasserstofffähige Gaskraftwerke angeworfen werden, weil Batteriegroßspeicher nur über Tage speichern können, aber nicht über mehrere Tage oder Wochen. Der Wasserstoff für die wasserstofffähigen Gaskraftwerke muss im Sommer mit Elektrolyseuren durch Solar und Wind hergestellt wurde, wobei dieser Wasserstoff gespeichert werden muss, in gekühlten Tanks oder unterirdischen Speichern. </a:t>
            </a:r>
          </a:p>
          <a:p>
            <a:r>
              <a:rPr lang="de-DE" dirty="0"/>
              <a:t>Elektrolyseure stellen aus Strom Wasserstoff her, indem Wasserstoff an Katalysatorplatten entsteht, benötigt wird dafür auch Wasser, Die Elektrolyseure sollten in der Nähe der erneuerbaren Energien gebaut werden, damit man </a:t>
            </a:r>
            <a:r>
              <a:rPr lang="de-DE" b="1" dirty="0"/>
              <a:t>teuren Stromnetzausbau spart. </a:t>
            </a:r>
          </a:p>
          <a:p>
            <a:r>
              <a:rPr lang="de-DE" dirty="0"/>
              <a:t>Freileitungen: Kosten sind 1,6 Mill. – 4,2 Mill. pro km beim Neubau, also 160-420 Mill. pro 100 km, Daten: Bundesnetzagentur Kostenschätzungen. Der Übertragungsnetzbetreiber Amprion berichtet, dass er 3 Mrd. Euro investiert hat (mehr als jemals davor) und damit 100 Kilometer Stromleitungen fertiggestellt hat. Bierdeckrechnung: 400 km von Cuxhaven nach Köln: 400 km * 1,6 Mill. = 640 Mill. 400 km * 4,2 Mill. = 1680 Mill. bzw. 1,6 Mrd. Euro … Pipelines sind im Vergleich etwas günstiger, der Bau scheint zudem schneller zu gehen und einfacher zu sein: Eine 900 km Pipeline von den </a:t>
            </a:r>
            <a:r>
              <a:rPr lang="de-DE" dirty="0" err="1"/>
              <a:t>Orkney</a:t>
            </a:r>
            <a:r>
              <a:rPr lang="de-DE" dirty="0"/>
              <a:t> Inseln nach Emden kostet für 3 Mrd. Euro, das sind ca. 900 km, hier bekommt man, 450 km für 1,5 Mrd. Euro. Dies mag auf dem Land etwas teurer sein, aber Pipelines liegen überall, man muss nur noch welche danebenlegen. </a:t>
            </a:r>
          </a:p>
          <a:p>
            <a:r>
              <a:rPr lang="de-DE" dirty="0"/>
              <a:t>Aber nicht nur im Norden auch anderswo in Deutschland sind ‚Zentren‘ denkbar mit Windenergie und Elektrolyseuren. Wasserstoff kann auch von diesen Standorten aus durch </a:t>
            </a:r>
            <a:r>
              <a:rPr lang="de-DE" b="1" dirty="0"/>
              <a:t>relativ</a:t>
            </a:r>
            <a:r>
              <a:rPr lang="de-DE" dirty="0"/>
              <a:t> </a:t>
            </a:r>
            <a:r>
              <a:rPr lang="de-DE" b="1" dirty="0"/>
              <a:t>günstig und schnell </a:t>
            </a:r>
            <a:r>
              <a:rPr lang="de-DE" b="1" dirty="0" err="1"/>
              <a:t>erbaubare</a:t>
            </a:r>
            <a:r>
              <a:rPr lang="de-DE" b="1" dirty="0"/>
              <a:t> Wasserstoffpipelines </a:t>
            </a:r>
            <a:r>
              <a:rPr lang="de-DE" dirty="0"/>
              <a:t>bis zu den Industriestandorten der Stahl- und Chemieindustrie gebracht werden und zu den wasserstofffähigen Gaskraftwerken. </a:t>
            </a:r>
          </a:p>
          <a:p>
            <a:r>
              <a:rPr lang="de-DE" dirty="0"/>
              <a:t>Im Moment schafft Deutschland mit seinen Kraftwerken 234 Gigawattpeak (Bundesnetzagentur Kraftwerksliste), der historisch höchste gemessene Leistungsbedarf in Deutschland war 78 GW. </a:t>
            </a:r>
            <a:r>
              <a:rPr lang="de-DE" b="1" dirty="0"/>
              <a:t>Wenn Deutschland ca. 1500 TWh Strom braucht, welche Leistung braucht man dafür? Dies kann man aus der Jahresleistung zurückrechnen mit einer Division / 8760 die Stunden des Jahres: besser mit Gigawatt rechnen: 1500 TWh sind: 1.500.000 GWh /8760 = 171 GW Leistung. Dafür bräuchte man in einer Dunkelflaute eine ganze Menge wasserstofffähiger Gaskraftwerke, bei 1 Gigawatt Leistung pro Kraftwerk, braucht man davon: 171 Kraftwerke (oft haben die wasserstofffähigen Gaskraftwerke eine Kapazität von 500 MW, dann bräuchte man doppelt so viele) … es gibt aber in Deutschland auch eine große Menge anderer Kraftwerke, auch Biogaskraftwerke, Pumpspeicherkraftwerke, Wasserkraft etc. </a:t>
            </a:r>
            <a:endParaRPr lang="de-DE" dirty="0"/>
          </a:p>
          <a:p>
            <a:r>
              <a:rPr lang="de-DE" dirty="0"/>
              <a:t>Aktuell hat die Politik entschieden für 12 GW wasserstofffähige Gaskraftwerke aufgebaut, also 12 mal ein 1 GW Kraftwerk bzw. 24 mal 500 MW Kraftwerke, immerhin (siehe dazu weiter unten). </a:t>
            </a:r>
          </a:p>
          <a:p>
            <a:r>
              <a:rPr lang="de-DE" dirty="0"/>
              <a:t>Aus meiner Sicht sollte man bei einer Dunkelflaute auch mal 3 Tage lang den Stecker ziehen und auf das Aufladen von E-Autos verzichten, i.S. eine Art Energiewende-Lockdowns, dadurch kann man den Ausbau von allzu vielen wasserstofffähigen Gaskraftwerken sparen. </a:t>
            </a:r>
          </a:p>
          <a:p>
            <a:r>
              <a:rPr lang="de-DE" dirty="0"/>
              <a:t>Frage: Was sind Systeme gesicherter Leistung? Warum braucht man die? </a:t>
            </a:r>
          </a:p>
        </p:txBody>
      </p:sp>
    </p:spTree>
    <p:extLst>
      <p:ext uri="{BB962C8B-B14F-4D97-AF65-F5344CB8AC3E}">
        <p14:creationId xmlns:p14="http://schemas.microsoft.com/office/powerpoint/2010/main" val="1563713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67DA3-003D-A660-71F8-F84D3986F2C3}"/>
              </a:ext>
            </a:extLst>
          </p:cNvPr>
          <p:cNvSpPr>
            <a:spLocks noGrp="1"/>
          </p:cNvSpPr>
          <p:nvPr>
            <p:ph type="title"/>
          </p:nvPr>
        </p:nvSpPr>
        <p:spPr>
          <a:xfrm>
            <a:off x="368968" y="100431"/>
            <a:ext cx="11454063" cy="874128"/>
          </a:xfrm>
        </p:spPr>
        <p:txBody>
          <a:bodyPr>
            <a:normAutofit/>
          </a:bodyPr>
          <a:lstStyle/>
          <a:p>
            <a:r>
              <a:rPr lang="de-DE" dirty="0"/>
              <a:t>Erneuerbare Energien auf der Deutschlandkarte:</a:t>
            </a:r>
          </a:p>
        </p:txBody>
      </p:sp>
      <p:sp>
        <p:nvSpPr>
          <p:cNvPr id="3" name="Inhaltsplatzhalter 2">
            <a:extLst>
              <a:ext uri="{FF2B5EF4-FFF2-40B4-BE49-F238E27FC236}">
                <a16:creationId xmlns:a16="http://schemas.microsoft.com/office/drawing/2014/main" id="{0DD729C7-3C7B-C9C4-7BB7-AAD4D5CBC05F}"/>
              </a:ext>
            </a:extLst>
          </p:cNvPr>
          <p:cNvSpPr>
            <a:spLocks noGrp="1"/>
          </p:cNvSpPr>
          <p:nvPr>
            <p:ph idx="1"/>
          </p:nvPr>
        </p:nvSpPr>
        <p:spPr>
          <a:xfrm>
            <a:off x="0" y="878306"/>
            <a:ext cx="12192000" cy="5979694"/>
          </a:xfrm>
        </p:spPr>
        <p:txBody>
          <a:bodyPr>
            <a:normAutofit fontScale="70000" lnSpcReduction="20000"/>
          </a:bodyPr>
          <a:lstStyle/>
          <a:p>
            <a:pPr marL="0" indent="0">
              <a:buNone/>
            </a:pPr>
            <a:r>
              <a:rPr lang="de-DE" dirty="0"/>
              <a:t>Aufgabe: Wir stellen die </a:t>
            </a:r>
            <a:r>
              <a:rPr lang="de-DE" dirty="0">
                <a:highlight>
                  <a:srgbClr val="00FFFF"/>
                </a:highlight>
              </a:rPr>
              <a:t>5206 Windparks</a:t>
            </a:r>
            <a:r>
              <a:rPr lang="de-DE" dirty="0"/>
              <a:t> dar</a:t>
            </a:r>
          </a:p>
          <a:p>
            <a:r>
              <a:rPr lang="de-DE" dirty="0">
                <a:highlight>
                  <a:srgbClr val="FFFF00"/>
                </a:highlight>
              </a:rPr>
              <a:t>Platziert 52 10er Punktebündel auf der Deutschlandkarte (insgesamt sind dies 520 Punkte)</a:t>
            </a:r>
            <a:r>
              <a:rPr lang="de-DE" dirty="0"/>
              <a:t>. Warum Punktebündel? Um es übersichtlicher zu machen und damit man es nachzählen kann. 1 Punkt steht für 10 Windparks Werder </a:t>
            </a:r>
            <a:r>
              <a:rPr lang="de-DE" dirty="0" err="1"/>
              <a:t>Kessin</a:t>
            </a:r>
            <a:r>
              <a:rPr lang="de-DE" dirty="0"/>
              <a:t>, 1 Punkt steht für eine Jahresleistung von 3 TWh</a:t>
            </a:r>
          </a:p>
          <a:p>
            <a:r>
              <a:rPr lang="de-DE" dirty="0"/>
              <a:t>Überlegt dabei, wo ihr diese Punktebündel platziert, um effektiv Strom- und Wasserstoff produzieren zu können, d.h. es müssen sicherlich einige Windenergieanlagen im Norden Deutschlands gebaut werden, weil es dort viel Wind gibt und man kann sich vorstellen, dass dort auch Elektrolyseure stehen und von dort aus Wasserstoffpipelines losgehen, um die Kosten der Energiewende zu senken. Aber auch in regionaler Nähe zu den Chemieanlagen, z.B. in Sachsen, neben Schkopau und Leuna, könnt ihr Schwerpunkte der Windenergie einzeichnen, auch dort können Elektrolyseure stehen und Wasserstoffpipelines zu den Chemiestandorten gelegt werden.</a:t>
            </a:r>
          </a:p>
          <a:p>
            <a:r>
              <a:rPr lang="de-DE" dirty="0"/>
              <a:t>Ordnet weiterhin eine Anzahl der 520 eingezeichneten Punkte der erneuerbaren Energien den 4 Stahlstandorten und den 3 Chemiestandorten zu, legt von den Windparks Wasserstoffpipelines zu den Stahl- und Chemiestandorten:  </a:t>
            </a:r>
          </a:p>
          <a:p>
            <a:r>
              <a:rPr lang="de-DE" dirty="0">
                <a:highlight>
                  <a:srgbClr val="FFFF00"/>
                </a:highlight>
              </a:rPr>
              <a:t>Stahl: 8 Punkte</a:t>
            </a:r>
            <a:r>
              <a:rPr lang="de-DE" dirty="0"/>
              <a:t> braucht </a:t>
            </a:r>
            <a:r>
              <a:rPr lang="de-DE" u="sng" dirty="0"/>
              <a:t>jeder Stahlstandort (Thyssenkrupp Duisburg, SHS Saarland, Salzgitter Stahl, Salzgitter, </a:t>
            </a:r>
            <a:r>
              <a:rPr lang="de-DE" u="sng" dirty="0" err="1"/>
              <a:t>Acelor</a:t>
            </a:r>
            <a:r>
              <a:rPr lang="de-DE" u="sng" dirty="0"/>
              <a:t> Mittal, Bremen)</a:t>
            </a:r>
          </a:p>
          <a:p>
            <a:r>
              <a:rPr lang="de-DE" dirty="0">
                <a:highlight>
                  <a:srgbClr val="FFFF00"/>
                </a:highlight>
              </a:rPr>
              <a:t>Chemie: 38 Punkte</a:t>
            </a:r>
            <a:r>
              <a:rPr lang="de-DE" dirty="0"/>
              <a:t> braucht </a:t>
            </a:r>
            <a:r>
              <a:rPr lang="de-DE" u="sng" dirty="0"/>
              <a:t>jeder Chemiestandort (Köln, Ludwigshafen, Leipzig: Schkopau, Leuna</a:t>
            </a:r>
            <a:r>
              <a:rPr lang="de-DE" dirty="0"/>
              <a:t>)</a:t>
            </a:r>
          </a:p>
          <a:p>
            <a:r>
              <a:rPr lang="de-DE" dirty="0"/>
              <a:t>Eine Großstadt wie Berlin braucht 1,4 GW Leistung, das sind ca. </a:t>
            </a:r>
            <a:r>
              <a:rPr lang="de-DE" u="sng" dirty="0"/>
              <a:t>28 Werder </a:t>
            </a:r>
            <a:r>
              <a:rPr lang="de-DE" u="sng" dirty="0" err="1"/>
              <a:t>Kessin</a:t>
            </a:r>
            <a:r>
              <a:rPr lang="de-DE" u="sng" dirty="0"/>
              <a:t> Windparks bei 50 MW durchschnittlicher Leistung </a:t>
            </a:r>
            <a:r>
              <a:rPr lang="de-DE" dirty="0"/>
              <a:t>(</a:t>
            </a:r>
            <a:r>
              <a:rPr lang="de-DE" dirty="0">
                <a:highlight>
                  <a:srgbClr val="FFFF00"/>
                </a:highlight>
              </a:rPr>
              <a:t>ordnet also Berlin 3 Punkte zu</a:t>
            </a:r>
            <a:r>
              <a:rPr lang="de-DE" dirty="0"/>
              <a:t>) und zeichnet um Berlin herum noch 26 Großbatterien a 50 MW, und 3 wasserstofffähige Gaskraftwerke a 500 MW ein.  </a:t>
            </a:r>
          </a:p>
          <a:p>
            <a:r>
              <a:rPr lang="de-DE" dirty="0"/>
              <a:t>Erläutert euren Plan. Wo habt die erneuerbaren Energien hingestellt, wo verlaufen die Wasserstoffpipelines? Begründet eure Entscheidungen. Was ist euer Eindruck, hat Deutschland genug Platz für die erneuerbaren Energien? Denkt ihr, dass eine sinnvolle Verteilung möglich ist? </a:t>
            </a:r>
          </a:p>
        </p:txBody>
      </p:sp>
    </p:spTree>
    <p:extLst>
      <p:ext uri="{BB962C8B-B14F-4D97-AF65-F5344CB8AC3E}">
        <p14:creationId xmlns:p14="http://schemas.microsoft.com/office/powerpoint/2010/main" val="980446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FDFFC-CD3F-D39F-411D-3147E8AE3590}"/>
              </a:ext>
            </a:extLst>
          </p:cNvPr>
          <p:cNvSpPr>
            <a:spLocks noGrp="1"/>
          </p:cNvSpPr>
          <p:nvPr>
            <p:ph type="title"/>
          </p:nvPr>
        </p:nvSpPr>
        <p:spPr>
          <a:xfrm>
            <a:off x="838200" y="88399"/>
            <a:ext cx="10515600" cy="826001"/>
          </a:xfrm>
        </p:spPr>
        <p:txBody>
          <a:bodyPr/>
          <a:lstStyle/>
          <a:p>
            <a:r>
              <a:rPr lang="de-DE" dirty="0"/>
              <a:t>Atomkraft</a:t>
            </a:r>
          </a:p>
        </p:txBody>
      </p:sp>
      <p:sp>
        <p:nvSpPr>
          <p:cNvPr id="3" name="Inhaltsplatzhalter 2">
            <a:extLst>
              <a:ext uri="{FF2B5EF4-FFF2-40B4-BE49-F238E27FC236}">
                <a16:creationId xmlns:a16="http://schemas.microsoft.com/office/drawing/2014/main" id="{C8B689F3-DE13-9A3F-DEB2-9D6FE2142ABF}"/>
              </a:ext>
            </a:extLst>
          </p:cNvPr>
          <p:cNvSpPr>
            <a:spLocks noGrp="1"/>
          </p:cNvSpPr>
          <p:nvPr>
            <p:ph idx="1"/>
          </p:nvPr>
        </p:nvSpPr>
        <p:spPr>
          <a:xfrm>
            <a:off x="838200" y="1055603"/>
            <a:ext cx="10515600" cy="5713997"/>
          </a:xfrm>
        </p:spPr>
        <p:txBody>
          <a:bodyPr>
            <a:normAutofit fontScale="92500" lnSpcReduction="20000"/>
          </a:bodyPr>
          <a:lstStyle/>
          <a:p>
            <a:r>
              <a:rPr lang="de-DE" dirty="0"/>
              <a:t>Zum Vergleich: Atomkraft, hier das Kernkraftwerk Susquehanna, Baujahr 1973, im U.S. Bundesstaat Pennsylvania, mit zwei Reaktorblöcken mit zusammen 2403 MW Leistung, Atomkraftwerke haben hohe Kapazitätsfaktoren z.B. 93,1 %.</a:t>
            </a:r>
          </a:p>
          <a:p>
            <a:r>
              <a:rPr lang="de-DE" dirty="0">
                <a:highlight>
                  <a:srgbClr val="FFFF00"/>
                </a:highlight>
              </a:rPr>
              <a:t>Rechnet aus</a:t>
            </a:r>
            <a:r>
              <a:rPr lang="de-DE" dirty="0"/>
              <a:t>:  </a:t>
            </a:r>
          </a:p>
          <a:p>
            <a:r>
              <a:rPr lang="de-DE" dirty="0"/>
              <a:t>2403* 8760 = _________________ MWh, das sind____________________, das sind ________ Terawattstunden im Jahr, bei einem Kapazitätsfaktor 93,1 %, also * 0,93  sind das _________ TWh vereinfacht __________Terawattstunden,  </a:t>
            </a:r>
          </a:p>
          <a:p>
            <a:r>
              <a:rPr lang="de-DE" dirty="0"/>
              <a:t>das ist so viel wie _____ große Offshore Windparks (______ TWh / 2 TWh =____ ) oder ______Landwindparks Werder/</a:t>
            </a:r>
            <a:r>
              <a:rPr lang="de-DE" dirty="0" err="1"/>
              <a:t>Kessin</a:t>
            </a:r>
            <a:r>
              <a:rPr lang="de-DE" dirty="0"/>
              <a:t> (_____  / 0,3) und ________ mal der Solarpark Flughafen Barth (________ / 0,06). </a:t>
            </a:r>
          </a:p>
          <a:p>
            <a:r>
              <a:rPr lang="de-DE" dirty="0"/>
              <a:t>Kostenvergleich: </a:t>
            </a:r>
          </a:p>
          <a:p>
            <a:r>
              <a:rPr lang="de-DE" dirty="0"/>
              <a:t>Hohe See / Albatros: _______* ca. 2,4 Mrd. = _____ Mrd. </a:t>
            </a:r>
          </a:p>
          <a:p>
            <a:r>
              <a:rPr lang="de-DE" dirty="0"/>
              <a:t>Werder </a:t>
            </a:r>
            <a:r>
              <a:rPr lang="de-DE" dirty="0" err="1"/>
              <a:t>Kessin</a:t>
            </a:r>
            <a:r>
              <a:rPr lang="de-DE" dirty="0"/>
              <a:t>: ______ * 220 Mill. = 14520 Mill., das sind ca. _____ Mrd.  </a:t>
            </a:r>
          </a:p>
          <a:p>
            <a:r>
              <a:rPr lang="de-DE" dirty="0"/>
              <a:t>Flughafen Barth: _______* 100 Mill. = 33300 Mill., das sind ca. _____ Mrd.</a:t>
            </a:r>
          </a:p>
          <a:p>
            <a:endParaRPr lang="de-DE" dirty="0"/>
          </a:p>
        </p:txBody>
      </p:sp>
    </p:spTree>
    <p:extLst>
      <p:ext uri="{BB962C8B-B14F-4D97-AF65-F5344CB8AC3E}">
        <p14:creationId xmlns:p14="http://schemas.microsoft.com/office/powerpoint/2010/main" val="4069520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5E01C-BFD3-BEFF-89B9-27A4C00053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ED59A1-1F1A-6370-E8A8-3D65D3E07EFB}"/>
              </a:ext>
            </a:extLst>
          </p:cNvPr>
          <p:cNvSpPr>
            <a:spLocks noGrp="1"/>
          </p:cNvSpPr>
          <p:nvPr>
            <p:ph type="title"/>
          </p:nvPr>
        </p:nvSpPr>
        <p:spPr>
          <a:xfrm>
            <a:off x="838200" y="88399"/>
            <a:ext cx="10515600" cy="826001"/>
          </a:xfrm>
        </p:spPr>
        <p:txBody>
          <a:bodyPr/>
          <a:lstStyle/>
          <a:p>
            <a:r>
              <a:rPr lang="de-DE" dirty="0"/>
              <a:t>Atomkraft</a:t>
            </a:r>
          </a:p>
        </p:txBody>
      </p:sp>
      <p:sp>
        <p:nvSpPr>
          <p:cNvPr id="3" name="Inhaltsplatzhalter 2">
            <a:extLst>
              <a:ext uri="{FF2B5EF4-FFF2-40B4-BE49-F238E27FC236}">
                <a16:creationId xmlns:a16="http://schemas.microsoft.com/office/drawing/2014/main" id="{708E2AB6-5720-B15D-8897-113FE76E8A68}"/>
              </a:ext>
            </a:extLst>
          </p:cNvPr>
          <p:cNvSpPr>
            <a:spLocks noGrp="1"/>
          </p:cNvSpPr>
          <p:nvPr>
            <p:ph idx="1"/>
          </p:nvPr>
        </p:nvSpPr>
        <p:spPr>
          <a:xfrm>
            <a:off x="838200" y="1055603"/>
            <a:ext cx="10515600" cy="5713997"/>
          </a:xfrm>
        </p:spPr>
        <p:txBody>
          <a:bodyPr>
            <a:normAutofit fontScale="92500" lnSpcReduction="20000"/>
          </a:bodyPr>
          <a:lstStyle/>
          <a:p>
            <a:r>
              <a:rPr lang="de-DE" dirty="0"/>
              <a:t>Zum Vergleich: Atomkraft, hier das Kernkraftwerk Susquehanna, Baujahr 1973, im U.S. Bundesstaat Pennsylvania, mit zwei Reaktorblöcken mit zusammen 2403 MW Leistung, Atomkraftwerke haben hohe Kapazitätsfaktoren z.B. 93,1 %.</a:t>
            </a:r>
          </a:p>
          <a:p>
            <a:r>
              <a:rPr lang="de-DE" dirty="0">
                <a:highlight>
                  <a:srgbClr val="FFFF00"/>
                </a:highlight>
              </a:rPr>
              <a:t>Rechnet aus</a:t>
            </a:r>
            <a:r>
              <a:rPr lang="de-DE" dirty="0"/>
              <a:t>:  </a:t>
            </a:r>
          </a:p>
          <a:p>
            <a:r>
              <a:rPr lang="de-DE" dirty="0"/>
              <a:t>2403* 8760 = 21.050.280 MWh, das sind 21.050 Gigawattstunden, das sind 21 Terawattstunden im Jahr, bei einem Kapazitätsfaktor 93,1 %, also * 0,93  sind das 19,5 TWh vereinfacht 20 Terawattstunden,  </a:t>
            </a:r>
          </a:p>
          <a:p>
            <a:r>
              <a:rPr lang="de-DE" dirty="0"/>
              <a:t>das ist so viel wie 10 große Offshore Windparks (20 TWh / 2 TWh = 10) oder 66 Landwindparks Werder/</a:t>
            </a:r>
            <a:r>
              <a:rPr lang="de-DE" dirty="0" err="1"/>
              <a:t>Kessin</a:t>
            </a:r>
            <a:r>
              <a:rPr lang="de-DE" dirty="0"/>
              <a:t> (20 / 0,3) und 333 mal der Solarpark Flughafen Barth (20 / 0,06). </a:t>
            </a:r>
          </a:p>
          <a:p>
            <a:r>
              <a:rPr lang="de-DE" dirty="0"/>
              <a:t>Kostenvergleich: </a:t>
            </a:r>
          </a:p>
          <a:p>
            <a:r>
              <a:rPr lang="de-DE" dirty="0"/>
              <a:t>Hohe See / Albatros: 10 * ca. 2,4 Mrd. = 24 Mrd. </a:t>
            </a:r>
          </a:p>
          <a:p>
            <a:r>
              <a:rPr lang="de-DE" dirty="0"/>
              <a:t>Werder </a:t>
            </a:r>
            <a:r>
              <a:rPr lang="de-DE" dirty="0" err="1"/>
              <a:t>Kessin</a:t>
            </a:r>
            <a:r>
              <a:rPr lang="de-DE" dirty="0"/>
              <a:t>: 66 * 220 Mill. = 14520 Mill., das sind ca. 14 Mrd.  </a:t>
            </a:r>
          </a:p>
          <a:p>
            <a:r>
              <a:rPr lang="de-DE" dirty="0"/>
              <a:t>Flughafen Barth: 333 * 100 Mill. = 33300 Mill., das sind ca. 33 Mrd.</a:t>
            </a:r>
          </a:p>
          <a:p>
            <a:endParaRPr lang="de-DE" dirty="0"/>
          </a:p>
        </p:txBody>
      </p:sp>
    </p:spTree>
    <p:extLst>
      <p:ext uri="{BB962C8B-B14F-4D97-AF65-F5344CB8AC3E}">
        <p14:creationId xmlns:p14="http://schemas.microsoft.com/office/powerpoint/2010/main" val="4181340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CA8C10-9BD0-F43E-A760-62273DE6D038}"/>
              </a:ext>
            </a:extLst>
          </p:cNvPr>
          <p:cNvSpPr>
            <a:spLocks noGrp="1"/>
          </p:cNvSpPr>
          <p:nvPr>
            <p:ph type="title"/>
          </p:nvPr>
        </p:nvSpPr>
        <p:spPr>
          <a:xfrm>
            <a:off x="838200" y="0"/>
            <a:ext cx="10515600" cy="903236"/>
          </a:xfrm>
        </p:spPr>
        <p:txBody>
          <a:bodyPr/>
          <a:lstStyle/>
          <a:p>
            <a:r>
              <a:rPr lang="de-DE" dirty="0"/>
              <a:t>Atomkraft</a:t>
            </a:r>
          </a:p>
        </p:txBody>
      </p:sp>
      <p:sp>
        <p:nvSpPr>
          <p:cNvPr id="3" name="Inhaltsplatzhalter 2">
            <a:extLst>
              <a:ext uri="{FF2B5EF4-FFF2-40B4-BE49-F238E27FC236}">
                <a16:creationId xmlns:a16="http://schemas.microsoft.com/office/drawing/2014/main" id="{D4CFA657-F292-40EE-528E-0A92010F115E}"/>
              </a:ext>
            </a:extLst>
          </p:cNvPr>
          <p:cNvSpPr>
            <a:spLocks noGrp="1"/>
          </p:cNvSpPr>
          <p:nvPr>
            <p:ph idx="1"/>
          </p:nvPr>
        </p:nvSpPr>
        <p:spPr>
          <a:xfrm>
            <a:off x="620486" y="747693"/>
            <a:ext cx="10628086" cy="6110307"/>
          </a:xfrm>
        </p:spPr>
        <p:txBody>
          <a:bodyPr>
            <a:normAutofit fontScale="77500" lnSpcReduction="20000"/>
          </a:bodyPr>
          <a:lstStyle/>
          <a:p>
            <a:pPr marL="0" indent="0">
              <a:buNone/>
            </a:pPr>
            <a:r>
              <a:rPr lang="de-DE" dirty="0"/>
              <a:t>Die Baukosten von Atomkraftwerken sind schwer zu kalkulieren, sie liegen in den USA und Europa zwischen ca. 10 bis 20 Mrd. Euro: Das AKW Olkiluoto-3 in Finnland mit einem großen Druckwasserreaktor mit 1600 MW Leistung  wurde auf 3 Mrd. hin geplant, und kostete 11 Mrd. Euro. In den USA stiegen die Kosten vom AKW </a:t>
            </a:r>
            <a:r>
              <a:rPr lang="de-DE" dirty="0" err="1"/>
              <a:t>Vogtle</a:t>
            </a:r>
            <a:r>
              <a:rPr lang="de-DE" dirty="0"/>
              <a:t>, in Georgia, mit zwei Druckwasserreaktion, zusammen mit einer Leistung von 2234 MW, von 14 Mrd. Dollar auf 29 Mrd. Dollar. China scheint seit 2025 in der Lage zu sein, Kernkraftwerksblöcke mit 1200 MW Leistung in Serienfertigung für 2,4 Mrd. Euro bauen zu können (FAZ Artikel). </a:t>
            </a:r>
          </a:p>
          <a:p>
            <a:pPr marL="0" indent="0">
              <a:buNone/>
            </a:pPr>
            <a:r>
              <a:rPr lang="de-DE" dirty="0"/>
              <a:t>Kohlekraftwerke sind ähnlich günstig, 1000 MW für 1 Mrd., 2000 MW für 2 Mrd. </a:t>
            </a:r>
          </a:p>
          <a:p>
            <a:pPr marL="0" indent="0">
              <a:buNone/>
            </a:pPr>
            <a:r>
              <a:rPr lang="de-DE" u="sng" dirty="0"/>
              <a:t>Das ist noch immer </a:t>
            </a:r>
            <a:r>
              <a:rPr lang="de-DE" b="1" u="sng" dirty="0"/>
              <a:t>viel günstiger als erneuerbare </a:t>
            </a:r>
            <a:r>
              <a:rPr lang="de-DE" u="sng" dirty="0"/>
              <a:t>Energien – so jedenfalls die Ergebnisse meiner Rechnungen auf den Folien ab 116</a:t>
            </a:r>
            <a:r>
              <a:rPr lang="de-DE" dirty="0"/>
              <a:t>.</a:t>
            </a:r>
          </a:p>
          <a:p>
            <a:pPr marL="0" indent="0">
              <a:buNone/>
            </a:pPr>
            <a:r>
              <a:rPr lang="de-DE" dirty="0"/>
              <a:t>Und: </a:t>
            </a:r>
            <a:r>
              <a:rPr lang="de-DE" u="sng" dirty="0"/>
              <a:t>die erneuerbaren Energien werden noch teurer</a:t>
            </a:r>
            <a:r>
              <a:rPr lang="de-DE" dirty="0"/>
              <a:t>, denn sie selbst reichen nicht, es müssen </a:t>
            </a:r>
            <a:r>
              <a:rPr lang="de-DE" b="1" dirty="0"/>
              <a:t>Systeme gesicherter Leistung</a:t>
            </a:r>
            <a:r>
              <a:rPr lang="de-DE" dirty="0"/>
              <a:t> aufgebaut werden: d.h. Elektrolyseure, Wasserstoffspeicher, Wasserstoffpipelines und wasserstofffähige Gaskraftwerke. </a:t>
            </a:r>
          </a:p>
          <a:p>
            <a:r>
              <a:rPr lang="de-DE" u="sng" dirty="0"/>
              <a:t>Atomkraft hat also Wumms. Atomkraft kann die Energiewende also ergänzen</a:t>
            </a:r>
            <a:r>
              <a:rPr lang="de-DE" dirty="0"/>
              <a:t>, </a:t>
            </a:r>
            <a:r>
              <a:rPr lang="de-DE" b="1" dirty="0"/>
              <a:t>aber nicht auf lange Sicht tragen, Hauptproblem sind die nicht ausreichenden Uranvorräte (sie reichen derzeit ca. 200 Jahre … wenn China seinen Stromverbrauch ganz auf Atomkraft umstellen würden, reichen die weltweiten Uranvorräte nur noch 99 Jahre). </a:t>
            </a:r>
          </a:p>
          <a:p>
            <a:r>
              <a:rPr lang="de-DE" b="1" u="sng" dirty="0"/>
              <a:t>Und auch bei Atomkraft muss man auf eine </a:t>
            </a:r>
            <a:r>
              <a:rPr lang="de-DE" b="1" u="sng" dirty="0">
                <a:solidFill>
                  <a:srgbClr val="0070C0"/>
                </a:solidFill>
              </a:rPr>
              <a:t>Wasserstoffwirtschaft</a:t>
            </a:r>
            <a:r>
              <a:rPr lang="de-DE" b="1" dirty="0"/>
              <a:t> umsteigen, </a:t>
            </a:r>
            <a:r>
              <a:rPr lang="de-DE" b="1" dirty="0">
                <a:solidFill>
                  <a:srgbClr val="0070C0"/>
                </a:solidFill>
              </a:rPr>
              <a:t>auch hier braucht man Elektrolyseure, Wasserstoffpipelines etc., wenigstens für die Stahlindustrie als Betriebsstoff und für die chemische Industrie als Grundstoff bzw. Rohstoff</a:t>
            </a:r>
            <a:r>
              <a:rPr lang="de-DE" b="1" dirty="0"/>
              <a:t>, </a:t>
            </a:r>
            <a:r>
              <a:rPr lang="de-DE" b="1" i="1" u="sng" dirty="0">
                <a:solidFill>
                  <a:srgbClr val="FF0000"/>
                </a:solidFill>
              </a:rPr>
              <a:t>auch mit Atomkraft ist also nicht alles wie früher, auch hier ändern sich die Kostenstrukturen der Industrie</a:t>
            </a:r>
            <a:r>
              <a:rPr lang="de-DE" b="1" dirty="0"/>
              <a:t>. </a:t>
            </a:r>
          </a:p>
          <a:p>
            <a:endParaRPr lang="de-DE" dirty="0"/>
          </a:p>
        </p:txBody>
      </p:sp>
    </p:spTree>
    <p:extLst>
      <p:ext uri="{BB962C8B-B14F-4D97-AF65-F5344CB8AC3E}">
        <p14:creationId xmlns:p14="http://schemas.microsoft.com/office/powerpoint/2010/main" val="3234924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868783-82D9-311E-8DB6-70A98D7AA299}"/>
              </a:ext>
            </a:extLst>
          </p:cNvPr>
          <p:cNvSpPr>
            <a:spLocks noGrp="1"/>
          </p:cNvSpPr>
          <p:nvPr>
            <p:ph type="title"/>
          </p:nvPr>
        </p:nvSpPr>
        <p:spPr/>
        <p:txBody>
          <a:bodyPr/>
          <a:lstStyle/>
          <a:p>
            <a:r>
              <a:rPr lang="de-DE" dirty="0"/>
              <a:t>Städte, E-Autos und Netzausbau</a:t>
            </a:r>
          </a:p>
        </p:txBody>
      </p:sp>
    </p:spTree>
    <p:extLst>
      <p:ext uri="{BB962C8B-B14F-4D97-AF65-F5344CB8AC3E}">
        <p14:creationId xmlns:p14="http://schemas.microsoft.com/office/powerpoint/2010/main" val="3749615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126E9-DAAB-8491-C398-CDF86B9E8A2C}"/>
              </a:ext>
            </a:extLst>
          </p:cNvPr>
          <p:cNvSpPr>
            <a:spLocks noGrp="1"/>
          </p:cNvSpPr>
          <p:nvPr>
            <p:ph type="title"/>
          </p:nvPr>
        </p:nvSpPr>
        <p:spPr>
          <a:xfrm>
            <a:off x="838200" y="92765"/>
            <a:ext cx="10515600" cy="1028079"/>
          </a:xfrm>
        </p:spPr>
        <p:txBody>
          <a:bodyPr/>
          <a:lstStyle/>
          <a:p>
            <a:r>
              <a:rPr lang="de-DE" dirty="0"/>
              <a:t>Städte, E-Autos und Netzausbau</a:t>
            </a:r>
          </a:p>
        </p:txBody>
      </p:sp>
      <p:sp>
        <p:nvSpPr>
          <p:cNvPr id="3" name="Inhaltsplatzhalter 2">
            <a:extLst>
              <a:ext uri="{FF2B5EF4-FFF2-40B4-BE49-F238E27FC236}">
                <a16:creationId xmlns:a16="http://schemas.microsoft.com/office/drawing/2014/main" id="{5DCFF704-F24F-592E-C9B0-9AD37CA46DCF}"/>
              </a:ext>
            </a:extLst>
          </p:cNvPr>
          <p:cNvSpPr>
            <a:spLocks noGrp="1"/>
          </p:cNvSpPr>
          <p:nvPr>
            <p:ph idx="1"/>
          </p:nvPr>
        </p:nvSpPr>
        <p:spPr>
          <a:xfrm>
            <a:off x="304799" y="1120843"/>
            <a:ext cx="11635409" cy="5240199"/>
          </a:xfrm>
        </p:spPr>
        <p:txBody>
          <a:bodyPr>
            <a:normAutofit fontScale="62500" lnSpcReduction="20000"/>
          </a:bodyPr>
          <a:lstStyle/>
          <a:p>
            <a:r>
              <a:rPr lang="de-DE" dirty="0"/>
              <a:t>Die Kosten für den Netzausbau für erneuerbare Energien sind hoch</a:t>
            </a:r>
          </a:p>
          <a:p>
            <a:r>
              <a:rPr lang="de-DE" dirty="0"/>
              <a:t>Er wird auf die Stromkosten u.a. für die Verbraucher umgelegt, sog. Netzumlage (2026 wurde von der Politik ein Zuschuss von 6,5 Mrd. Euro bezahlt)</a:t>
            </a:r>
          </a:p>
          <a:p>
            <a:r>
              <a:rPr lang="de-DE" dirty="0"/>
              <a:t>Auch für die Industrie könnte dadurch der Strompreis potentiell ansteigen, bzw. die Politik, die derzeit den Industriestrompreis subventioniert bzw. verringert, könnte dafür noch mehr zahlen müssen</a:t>
            </a:r>
          </a:p>
          <a:p>
            <a:r>
              <a:rPr lang="de-DE" dirty="0"/>
              <a:t>Deshalb dürfen die Kosten für den Netzausbau nicht weiter ansteigen</a:t>
            </a:r>
          </a:p>
          <a:p>
            <a:r>
              <a:rPr lang="de-DE" dirty="0"/>
              <a:t>Dafür braucht man eine sinnvolle regionale Planung</a:t>
            </a:r>
          </a:p>
          <a:p>
            <a:r>
              <a:rPr lang="de-DE" dirty="0"/>
              <a:t>Dafür muss man weniger Gleichstrom-Erdkabel bauen, die sehr teuer sind oder vielleicht auch kein Gleichstrom-600km Kabel durch die Ostsee nach Litauen legen … wie dies für die Zukunft geplant wird, offenbar um dort Windenergie in der Ostsee aufzubauen und den Strom nach Deutschland zu produzieren. </a:t>
            </a:r>
          </a:p>
          <a:p>
            <a:r>
              <a:rPr lang="de-DE" dirty="0"/>
              <a:t>Dafür braucht man eine sinnvolle Platzierung von Elektrolyseuren, da eine Wasserstoffpipeline etwas weniger kostet und schneller zu bauen ist …</a:t>
            </a:r>
          </a:p>
          <a:p>
            <a:r>
              <a:rPr lang="de-DE" dirty="0"/>
              <a:t>Diese Aspekte befinden sich schon in der Planung der Bundesnetzagentur, der Planung der KO.NEP und in anderen Überlegungen, etwa zu differenzierten Anreizen für den Bau von Elektrolyseuren, dies wurde von der Bundesnetzagentur gefordert (und es wird teils im sog. aktuellen Netzpaket adressiert) </a:t>
            </a:r>
          </a:p>
          <a:p>
            <a:r>
              <a:rPr lang="de-DE" dirty="0"/>
              <a:t>Auffällig ist aber die zögerliche Ausschreibung von Windenergie-Gebieten durch die Bundesländer.</a:t>
            </a:r>
          </a:p>
          <a:p>
            <a:r>
              <a:rPr lang="de-DE" b="1" u="sng" dirty="0"/>
              <a:t>Aus meiner Sicht muss die Regionalplanung für Städte auch die benötigte Ladeleistung für E-Autos beachten. Diese ist so hoch, dass man den benötigten Strom nicht von weit her heranschaffen sollte, sonst braucht man wieder zu viel Netzausbau</a:t>
            </a:r>
            <a:r>
              <a:rPr lang="de-DE" dirty="0"/>
              <a:t>.  </a:t>
            </a:r>
          </a:p>
        </p:txBody>
      </p:sp>
    </p:spTree>
    <p:extLst>
      <p:ext uri="{BB962C8B-B14F-4D97-AF65-F5344CB8AC3E}">
        <p14:creationId xmlns:p14="http://schemas.microsoft.com/office/powerpoint/2010/main" val="3373995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EAC4C-796C-9B16-D2D7-3CA20005FC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1C9824-A4FF-2A30-9B4B-11E5BBEA26E2}"/>
              </a:ext>
            </a:extLst>
          </p:cNvPr>
          <p:cNvSpPr>
            <a:spLocks noGrp="1"/>
          </p:cNvSpPr>
          <p:nvPr>
            <p:ph type="title"/>
          </p:nvPr>
        </p:nvSpPr>
        <p:spPr>
          <a:xfrm>
            <a:off x="838200" y="194526"/>
            <a:ext cx="10515600" cy="973021"/>
          </a:xfrm>
        </p:spPr>
        <p:txBody>
          <a:bodyPr/>
          <a:lstStyle/>
          <a:p>
            <a:r>
              <a:rPr lang="de-DE" dirty="0"/>
              <a:t>Kreuzfahrtschiffe</a:t>
            </a:r>
          </a:p>
        </p:txBody>
      </p:sp>
      <p:sp>
        <p:nvSpPr>
          <p:cNvPr id="3" name="Inhaltsplatzhalter 2">
            <a:extLst>
              <a:ext uri="{FF2B5EF4-FFF2-40B4-BE49-F238E27FC236}">
                <a16:creationId xmlns:a16="http://schemas.microsoft.com/office/drawing/2014/main" id="{3C8509A7-06CF-0EE9-C791-A236A57E78BF}"/>
              </a:ext>
            </a:extLst>
          </p:cNvPr>
          <p:cNvSpPr>
            <a:spLocks noGrp="1"/>
          </p:cNvSpPr>
          <p:nvPr>
            <p:ph idx="1"/>
          </p:nvPr>
        </p:nvSpPr>
        <p:spPr>
          <a:xfrm>
            <a:off x="838200" y="1253331"/>
            <a:ext cx="10515600" cy="4351338"/>
          </a:xfrm>
        </p:spPr>
        <p:txBody>
          <a:bodyPr>
            <a:normAutofit fontScale="85000" lnSpcReduction="20000"/>
          </a:bodyPr>
          <a:lstStyle/>
          <a:p>
            <a:r>
              <a:rPr lang="de-DE" dirty="0"/>
              <a:t>Kreuzfahrtschiffe werden oft kritisiert. Sollten sie abgeschafft werden, um das Klima zu retten?</a:t>
            </a:r>
          </a:p>
          <a:p>
            <a:r>
              <a:rPr lang="de-DE" dirty="0"/>
              <a:t>200 t CO2 emittiert ein Kreuzfahrtschiff pro Tag, </a:t>
            </a:r>
            <a:r>
              <a:rPr lang="de-DE" dirty="0">
                <a:highlight>
                  <a:srgbClr val="FFFF00"/>
                </a:highlight>
              </a:rPr>
              <a:t>rechnet aus</a:t>
            </a:r>
            <a:r>
              <a:rPr lang="de-DE" dirty="0"/>
              <a:t> wie viel das pro Jahr ist:___73.000_____, wie viel emittieren die weltweit ca. 500 Kreuzfahrtschiffe pro Jahr: ___36.500.000____ t CO2</a:t>
            </a:r>
          </a:p>
          <a:p>
            <a:r>
              <a:rPr lang="de-DE" dirty="0"/>
              <a:t>Wie viel Prozent sind dies an den gesamten Treibhausgasemissionen THG? </a:t>
            </a:r>
            <a:r>
              <a:rPr lang="de-DE" dirty="0">
                <a:highlight>
                  <a:srgbClr val="FFFF00"/>
                </a:highlight>
              </a:rPr>
              <a:t>Rechnet aus</a:t>
            </a:r>
            <a:r>
              <a:rPr lang="de-DE" dirty="0"/>
              <a:t>: 36.500.000 t / _53.000.000.000 t * 100 = ___0,06___ % der weltweiten Emissionen.</a:t>
            </a:r>
          </a:p>
          <a:p>
            <a:r>
              <a:rPr lang="de-DE" dirty="0">
                <a:highlight>
                  <a:srgbClr val="FFFF00"/>
                </a:highlight>
              </a:rPr>
              <a:t>Bitte schätze spontan aus deiner Sicht ein</a:t>
            </a:r>
            <a:r>
              <a:rPr lang="de-DE" dirty="0"/>
              <a:t>: Kann man mit der Abschaffung von Kreuzfahrten das Klima retten? </a:t>
            </a:r>
          </a:p>
          <a:p>
            <a:pPr marL="0" indent="0">
              <a:buNone/>
            </a:pPr>
            <a:r>
              <a:rPr lang="de-DE" dirty="0"/>
              <a:t>_________________________________________________________</a:t>
            </a:r>
          </a:p>
          <a:p>
            <a:pPr marL="0" indent="0">
              <a:buNone/>
            </a:pPr>
            <a:r>
              <a:rPr lang="de-DE" dirty="0"/>
              <a:t>_________________________________________________________</a:t>
            </a:r>
          </a:p>
          <a:p>
            <a:pPr marL="0" indent="0">
              <a:buNone/>
            </a:pPr>
            <a:r>
              <a:rPr lang="de-DE" dirty="0"/>
              <a:t>_________________________________________________________</a:t>
            </a:r>
          </a:p>
          <a:p>
            <a:endParaRPr lang="de-DE" dirty="0"/>
          </a:p>
        </p:txBody>
      </p:sp>
    </p:spTree>
    <p:extLst>
      <p:ext uri="{BB962C8B-B14F-4D97-AF65-F5344CB8AC3E}">
        <p14:creationId xmlns:p14="http://schemas.microsoft.com/office/powerpoint/2010/main" val="153866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6D2185-E528-096F-3C2F-E95B33629A28}"/>
              </a:ext>
            </a:extLst>
          </p:cNvPr>
          <p:cNvSpPr>
            <a:spLocks noGrp="1"/>
          </p:cNvSpPr>
          <p:nvPr>
            <p:ph type="title"/>
          </p:nvPr>
        </p:nvSpPr>
        <p:spPr>
          <a:xfrm>
            <a:off x="838200" y="132368"/>
            <a:ext cx="10515600" cy="798657"/>
          </a:xfrm>
        </p:spPr>
        <p:txBody>
          <a:bodyPr/>
          <a:lstStyle/>
          <a:p>
            <a:r>
              <a:rPr lang="de-DE" dirty="0"/>
              <a:t>Eine 250.000 Einwohnerstadt mit E-Autos</a:t>
            </a:r>
          </a:p>
        </p:txBody>
      </p:sp>
      <p:sp>
        <p:nvSpPr>
          <p:cNvPr id="3" name="Inhaltsplatzhalter 2">
            <a:extLst>
              <a:ext uri="{FF2B5EF4-FFF2-40B4-BE49-F238E27FC236}">
                <a16:creationId xmlns:a16="http://schemas.microsoft.com/office/drawing/2014/main" id="{3F896BFD-5CB0-87AE-F697-6820CBE2B910}"/>
              </a:ext>
            </a:extLst>
          </p:cNvPr>
          <p:cNvSpPr>
            <a:spLocks noGrp="1"/>
          </p:cNvSpPr>
          <p:nvPr>
            <p:ph idx="1"/>
          </p:nvPr>
        </p:nvSpPr>
        <p:spPr>
          <a:xfrm>
            <a:off x="0" y="1094104"/>
            <a:ext cx="12191999" cy="5763896"/>
          </a:xfrm>
        </p:spPr>
        <p:txBody>
          <a:bodyPr>
            <a:normAutofit fontScale="70000" lnSpcReduction="20000"/>
          </a:bodyPr>
          <a:lstStyle/>
          <a:p>
            <a:r>
              <a:rPr lang="de-DE" dirty="0"/>
              <a:t>Als Anhaltspunkt: </a:t>
            </a:r>
            <a:r>
              <a:rPr lang="de-DE" dirty="0">
                <a:highlight>
                  <a:srgbClr val="FFFF00"/>
                </a:highlight>
              </a:rPr>
              <a:t>Eine 250.000 Einwohnerstadt braucht grob geschätzt als 2 Personen Haushalt 2700 kWh pro Jahr * 125.000 Haushalte (mit der Hälfte rechnen, es werden 2 Personen Haushalte genommen) = 337.500.000 kWh / 8760 = 38.527 kW ca. 38 MW Leistung</a:t>
            </a:r>
            <a:r>
              <a:rPr lang="de-DE" dirty="0"/>
              <a:t>, das sind 1 Werder </a:t>
            </a:r>
            <a:r>
              <a:rPr lang="de-DE" dirty="0" err="1"/>
              <a:t>Kessin</a:t>
            </a:r>
            <a:r>
              <a:rPr lang="de-DE" dirty="0"/>
              <a:t> Windpark, 140 MW Höchstleistung, angenommen wird hier durchschnittlich eine 50 MW Leistung des Windparks. Dazu wäre eine Großbatterie a 50 MW von Schwankungen nötig. 1 wasserstofffähiges Gaskraftwerk a 500 MW reicht insofern für 10 mal eine 250.000 Einwohnerstadt für die Dunkelflaute aus, jedenfalls für den Haushaltsbedarf. Man kann sich auf dieser Ebene locker vorstellen, dass 2 Windparks jedenfalls auch gut wären und die Versorgung noch stabiler machen würden. Hier könnte man sich auch gut vorstellen, dass diese Windparks in der Nähe stehen.</a:t>
            </a:r>
          </a:p>
          <a:p>
            <a:r>
              <a:rPr lang="de-DE" dirty="0"/>
              <a:t>Problem sind aber die Elektroautos. </a:t>
            </a:r>
          </a:p>
          <a:p>
            <a:r>
              <a:rPr lang="de-DE" dirty="0"/>
              <a:t>In einer Kleinstadt laden z.B. </a:t>
            </a:r>
            <a:r>
              <a:rPr lang="de-DE" dirty="0">
                <a:highlight>
                  <a:srgbClr val="FFFF00"/>
                </a:highlight>
              </a:rPr>
              <a:t>10.000 E-Autos </a:t>
            </a:r>
            <a:r>
              <a:rPr lang="de-DE" dirty="0"/>
              <a:t>mit 11 kW (langsam), dann sind das 10.000 * 11 kW = 110.000 kW, </a:t>
            </a:r>
            <a:r>
              <a:rPr lang="de-DE" b="1" dirty="0"/>
              <a:t>das sind 110 MW</a:t>
            </a:r>
            <a:r>
              <a:rPr lang="de-DE" dirty="0"/>
              <a:t>, das sind / 50 MW durchschnittlicher geschätzter Leistung von Werder </a:t>
            </a:r>
            <a:r>
              <a:rPr lang="de-DE" dirty="0" err="1"/>
              <a:t>Kessin</a:t>
            </a:r>
            <a:r>
              <a:rPr lang="de-DE" dirty="0"/>
              <a:t>, </a:t>
            </a:r>
            <a:r>
              <a:rPr lang="de-DE" u="sng" dirty="0"/>
              <a:t>2 Werder </a:t>
            </a:r>
            <a:r>
              <a:rPr lang="de-DE" u="sng" dirty="0" err="1"/>
              <a:t>Kessin</a:t>
            </a:r>
            <a:r>
              <a:rPr lang="de-DE" u="sng" dirty="0"/>
              <a:t> Windparks und 2 Großbatterien, die können neben der Stadt stehen</a:t>
            </a:r>
            <a:r>
              <a:rPr lang="de-DE" dirty="0"/>
              <a:t>. </a:t>
            </a:r>
          </a:p>
          <a:p>
            <a:r>
              <a:rPr lang="de-DE" dirty="0"/>
              <a:t>Wenn </a:t>
            </a:r>
            <a:r>
              <a:rPr lang="de-DE" dirty="0">
                <a:highlight>
                  <a:srgbClr val="FFFF00"/>
                </a:highlight>
              </a:rPr>
              <a:t>100.000 E-Autos </a:t>
            </a:r>
            <a:r>
              <a:rPr lang="de-DE" dirty="0"/>
              <a:t>mit 11 kW (langsam) laden, dann sind dies 1.100.000 kW, </a:t>
            </a:r>
            <a:r>
              <a:rPr lang="de-DE" b="1" dirty="0"/>
              <a:t>das sind 1.100 MW</a:t>
            </a:r>
            <a:r>
              <a:rPr lang="de-DE" dirty="0"/>
              <a:t> / 50 MW, das sind: </a:t>
            </a:r>
            <a:r>
              <a:rPr lang="de-DE" dirty="0">
                <a:highlight>
                  <a:srgbClr val="00FF00"/>
                </a:highlight>
              </a:rPr>
              <a:t>22 Werder </a:t>
            </a:r>
            <a:r>
              <a:rPr lang="de-DE" dirty="0" err="1">
                <a:highlight>
                  <a:srgbClr val="00FF00"/>
                </a:highlight>
              </a:rPr>
              <a:t>Kessin</a:t>
            </a:r>
            <a:r>
              <a:rPr lang="de-DE" dirty="0">
                <a:highlight>
                  <a:srgbClr val="00FF00"/>
                </a:highlight>
              </a:rPr>
              <a:t> Windparks. Und 22 50 MW Großbatterien. Das ganze verdoppeln, für 22 kW schnelleres Laden, sind 44 Windparks</a:t>
            </a:r>
            <a:r>
              <a:rPr lang="de-DE" dirty="0"/>
              <a:t>. </a:t>
            </a:r>
            <a:r>
              <a:rPr lang="de-DE" u="sng" dirty="0"/>
              <a:t>Auch bei 22 oder 44 Windparks kann man sich immer noch vorstellen, dass sie in der Nähe stehe</a:t>
            </a:r>
            <a:r>
              <a:rPr lang="de-DE" dirty="0"/>
              <a:t>.</a:t>
            </a:r>
          </a:p>
          <a:p>
            <a:r>
              <a:rPr lang="de-DE" dirty="0"/>
              <a:t>Wenn </a:t>
            </a:r>
            <a:r>
              <a:rPr lang="de-DE" dirty="0">
                <a:highlight>
                  <a:srgbClr val="FFFF00"/>
                </a:highlight>
              </a:rPr>
              <a:t>1.000.000 E-Autos </a:t>
            </a:r>
            <a:r>
              <a:rPr lang="de-DE" dirty="0"/>
              <a:t>mit 11 kW (langsam) laden, braucht man dafür 11.000.000 kW bzw. </a:t>
            </a:r>
            <a:r>
              <a:rPr lang="de-DE" b="1" dirty="0"/>
              <a:t>11.000 MW</a:t>
            </a:r>
            <a:r>
              <a:rPr lang="de-DE" dirty="0"/>
              <a:t>, 11 GW Leistung / 50 MW = </a:t>
            </a:r>
            <a:r>
              <a:rPr lang="de-DE" u="sng" dirty="0">
                <a:highlight>
                  <a:srgbClr val="00FF00"/>
                </a:highlight>
              </a:rPr>
              <a:t>sind dies 220 Werder </a:t>
            </a:r>
            <a:r>
              <a:rPr lang="de-DE" u="sng" dirty="0" err="1">
                <a:highlight>
                  <a:srgbClr val="00FF00"/>
                </a:highlight>
              </a:rPr>
              <a:t>Kessin</a:t>
            </a:r>
            <a:r>
              <a:rPr lang="de-DE" u="sng" dirty="0">
                <a:highlight>
                  <a:srgbClr val="00FF00"/>
                </a:highlight>
              </a:rPr>
              <a:t> Windparks. Für 22 kW Ladeleistung  440 Werder </a:t>
            </a:r>
            <a:r>
              <a:rPr lang="de-DE" u="sng" dirty="0" err="1">
                <a:highlight>
                  <a:srgbClr val="00FF00"/>
                </a:highlight>
              </a:rPr>
              <a:t>Kessin</a:t>
            </a:r>
            <a:r>
              <a:rPr lang="de-DE" u="sng" dirty="0">
                <a:highlight>
                  <a:srgbClr val="00FF00"/>
                </a:highlight>
              </a:rPr>
              <a:t> Windparks</a:t>
            </a:r>
            <a:r>
              <a:rPr lang="de-DE" dirty="0"/>
              <a:t>. </a:t>
            </a:r>
            <a:r>
              <a:rPr lang="de-DE" u="sng" dirty="0"/>
              <a:t>Dafür braucht man schon eine regionale Planung und einen Ausbau von Stromnetzen, denn 440 Windparks passen nicht direkt neben Köln</a:t>
            </a:r>
            <a:r>
              <a:rPr lang="de-DE" dirty="0"/>
              <a:t>.</a:t>
            </a:r>
            <a:r>
              <a:rPr lang="de-DE" b="1" dirty="0"/>
              <a:t> Wie viel Freileitungen braucht man dafür?</a:t>
            </a:r>
            <a:endParaRPr lang="de-DE" dirty="0"/>
          </a:p>
        </p:txBody>
      </p:sp>
    </p:spTree>
    <p:extLst>
      <p:ext uri="{BB962C8B-B14F-4D97-AF65-F5344CB8AC3E}">
        <p14:creationId xmlns:p14="http://schemas.microsoft.com/office/powerpoint/2010/main" val="1896964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98E02-7A32-6591-7703-E1CC197668E6}"/>
              </a:ext>
            </a:extLst>
          </p:cNvPr>
          <p:cNvSpPr>
            <a:spLocks noGrp="1"/>
          </p:cNvSpPr>
          <p:nvPr>
            <p:ph type="title"/>
          </p:nvPr>
        </p:nvSpPr>
        <p:spPr>
          <a:xfrm>
            <a:off x="838200" y="1"/>
            <a:ext cx="10515600" cy="980660"/>
          </a:xfrm>
        </p:spPr>
        <p:txBody>
          <a:bodyPr/>
          <a:lstStyle/>
          <a:p>
            <a:r>
              <a:rPr lang="de-DE" dirty="0"/>
              <a:t>Freileitungen</a:t>
            </a:r>
          </a:p>
        </p:txBody>
      </p:sp>
      <p:sp>
        <p:nvSpPr>
          <p:cNvPr id="3" name="Inhaltsplatzhalter 2">
            <a:extLst>
              <a:ext uri="{FF2B5EF4-FFF2-40B4-BE49-F238E27FC236}">
                <a16:creationId xmlns:a16="http://schemas.microsoft.com/office/drawing/2014/main" id="{E30C36DC-B68E-545F-C865-DE0ADABCD067}"/>
              </a:ext>
            </a:extLst>
          </p:cNvPr>
          <p:cNvSpPr>
            <a:spLocks noGrp="1"/>
          </p:cNvSpPr>
          <p:nvPr>
            <p:ph idx="1"/>
          </p:nvPr>
        </p:nvSpPr>
        <p:spPr>
          <a:xfrm>
            <a:off x="324678" y="853443"/>
            <a:ext cx="11542644" cy="1457739"/>
          </a:xfrm>
        </p:spPr>
        <p:txBody>
          <a:bodyPr>
            <a:normAutofit fontScale="55000" lnSpcReduction="20000"/>
          </a:bodyPr>
          <a:lstStyle/>
          <a:p>
            <a:r>
              <a:rPr lang="de-DE" dirty="0"/>
              <a:t>Für die Spannung von 380 Kilovolt kV kommt üblicherweise ein sogenanntes Viererbündel aus vier Aluminium-Seilen je Phase zum Einsatz, die durch Abstandhalter 40 cm voneinander weggehalten werden. </a:t>
            </a:r>
          </a:p>
          <a:p>
            <a:r>
              <a:rPr lang="de-DE" dirty="0"/>
              <a:t>Zu einem Stromkreis gehören jeweils drei Phasen. </a:t>
            </a:r>
          </a:p>
          <a:p>
            <a:r>
              <a:rPr lang="de-DE" dirty="0"/>
              <a:t>Bei 380 kV kann ein einziger solcher Stromkreis 2 GW Leistung im Dauerbetrieb aushalten, man kann kurzfristig auch höher gehen, bis 2,5 GW</a:t>
            </a:r>
          </a:p>
          <a:p>
            <a:r>
              <a:rPr lang="de-DE" dirty="0"/>
              <a:t>Ein 380 kV-Doppelsystem, wie auf diesem Donaumast, kann 4 GW Leistung transportieren.</a:t>
            </a:r>
          </a:p>
          <a:p>
            <a:endParaRPr lang="de-DE" dirty="0"/>
          </a:p>
        </p:txBody>
      </p:sp>
      <p:pic>
        <p:nvPicPr>
          <p:cNvPr id="1028" name="Picture 4" descr="Umweltthemen beim Stromnetzausbau - Freileitungen">
            <a:extLst>
              <a:ext uri="{FF2B5EF4-FFF2-40B4-BE49-F238E27FC236}">
                <a16:creationId xmlns:a16="http://schemas.microsoft.com/office/drawing/2014/main" id="{11E6A3A4-DED5-0B50-7374-7D9B115FC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11182"/>
            <a:ext cx="5517804" cy="4440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0D8B1E42-4C7D-2FC8-00AF-FB2D47660731}"/>
              </a:ext>
            </a:extLst>
          </p:cNvPr>
          <p:cNvSpPr txBox="1"/>
          <p:nvPr/>
        </p:nvSpPr>
        <p:spPr>
          <a:xfrm>
            <a:off x="7242029" y="2595164"/>
            <a:ext cx="4304063" cy="3693319"/>
          </a:xfrm>
          <a:prstGeom prst="rect">
            <a:avLst/>
          </a:prstGeom>
          <a:noFill/>
        </p:spPr>
        <p:txBody>
          <a:bodyPr wrap="none" rtlCol="0">
            <a:spAutoFit/>
          </a:bodyPr>
          <a:lstStyle/>
          <a:p>
            <a:r>
              <a:rPr lang="de-DE" dirty="0"/>
              <a:t>Es gilt das Prinzip N-1, man muss immer</a:t>
            </a:r>
          </a:p>
          <a:p>
            <a:r>
              <a:rPr lang="de-DE" dirty="0"/>
              <a:t>doppelt redundant sein, wenn z.B. eine</a:t>
            </a:r>
          </a:p>
          <a:p>
            <a:r>
              <a:rPr lang="de-DE" dirty="0"/>
              <a:t>Stadt wie Berlin 1,4 GW Leistung benötigt,</a:t>
            </a:r>
          </a:p>
          <a:p>
            <a:r>
              <a:rPr lang="de-DE" dirty="0"/>
              <a:t>dann braucht man mindestens 2 mal 2 GW </a:t>
            </a:r>
          </a:p>
          <a:p>
            <a:r>
              <a:rPr lang="de-DE" dirty="0"/>
              <a:t>Stromkreise, falls 1 Stromkreis mal ausfällt, </a:t>
            </a:r>
          </a:p>
          <a:p>
            <a:r>
              <a:rPr lang="de-DE" dirty="0"/>
              <a:t>dafür würde ein Strommast mit einem </a:t>
            </a:r>
          </a:p>
          <a:p>
            <a:r>
              <a:rPr lang="de-DE" dirty="0"/>
              <a:t>Doppelsystem wie hier reichen.</a:t>
            </a:r>
          </a:p>
          <a:p>
            <a:r>
              <a:rPr lang="de-DE" dirty="0"/>
              <a:t> </a:t>
            </a:r>
          </a:p>
          <a:p>
            <a:r>
              <a:rPr lang="de-DE" dirty="0"/>
              <a:t>Das Prinzip der Redundanz bedeutet auch, </a:t>
            </a:r>
          </a:p>
          <a:p>
            <a:r>
              <a:rPr lang="de-DE" dirty="0"/>
              <a:t>dass man Leitungen nur mit 60 bis 70 % </a:t>
            </a:r>
          </a:p>
          <a:p>
            <a:r>
              <a:rPr lang="de-DE" dirty="0"/>
              <a:t>auslastet, dann kann man im Notfall nur mit</a:t>
            </a:r>
          </a:p>
          <a:p>
            <a:r>
              <a:rPr lang="de-DE" dirty="0"/>
              <a:t>einem Stromkreis die Leistung des </a:t>
            </a:r>
          </a:p>
          <a:p>
            <a:r>
              <a:rPr lang="de-DE" dirty="0"/>
              <a:t>Doppelsystems tragen.  </a:t>
            </a:r>
          </a:p>
        </p:txBody>
      </p:sp>
    </p:spTree>
    <p:extLst>
      <p:ext uri="{BB962C8B-B14F-4D97-AF65-F5344CB8AC3E}">
        <p14:creationId xmlns:p14="http://schemas.microsoft.com/office/powerpoint/2010/main" val="1300144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E5165D1-A941-B181-C557-0CC426DB40CE}"/>
              </a:ext>
            </a:extLst>
          </p:cNvPr>
          <p:cNvSpPr txBox="1"/>
          <p:nvPr/>
        </p:nvSpPr>
        <p:spPr>
          <a:xfrm>
            <a:off x="327103" y="146533"/>
            <a:ext cx="11776363" cy="2862322"/>
          </a:xfrm>
          <a:prstGeom prst="rect">
            <a:avLst/>
          </a:prstGeom>
          <a:noFill/>
        </p:spPr>
        <p:txBody>
          <a:bodyPr wrap="square" rtlCol="0">
            <a:spAutoFit/>
          </a:bodyPr>
          <a:lstStyle/>
          <a:p>
            <a:r>
              <a:rPr lang="de-DE" dirty="0"/>
              <a:t>An Leiterbündeln erkennen, welche </a:t>
            </a:r>
            <a:r>
              <a:rPr lang="de-DE" dirty="0" err="1"/>
              <a:t>Voltzahl</a:t>
            </a:r>
            <a:r>
              <a:rPr lang="de-DE" dirty="0"/>
              <a:t> anliegt:</a:t>
            </a:r>
          </a:p>
          <a:p>
            <a:endParaRPr lang="de-DE" dirty="0"/>
          </a:p>
          <a:p>
            <a:r>
              <a:rPr lang="de-DE" dirty="0"/>
              <a:t>Die 380 kV Hochspannungsleitungen bestehen aus drei mal 4 parallelen Leiterbündeln, </a:t>
            </a:r>
          </a:p>
          <a:p>
            <a:r>
              <a:rPr lang="de-DE" dirty="0"/>
              <a:t>die 220 kV Hochspannungsleitungen bestehen häufig aus drei mal 2 parallelen Leiterseil-Bündeln, </a:t>
            </a:r>
          </a:p>
          <a:p>
            <a:r>
              <a:rPr lang="de-DE" dirty="0"/>
              <a:t>während die Hochspannungsleitungen mit 110 kV und die Mittelspannungsleitungen von 30 kV, 20 kV und 10 kV üblicherweise aus drei einzelnen Leiterseilen bestehen. </a:t>
            </a:r>
          </a:p>
          <a:p>
            <a:endParaRPr lang="de-DE" dirty="0"/>
          </a:p>
          <a:p>
            <a:r>
              <a:rPr lang="de-DE" dirty="0"/>
              <a:t>Oft wird das aber kombiniert, an einem Strommast können Stromkreise mit unterschiedlichen Spannungen angeklemmt sein: Ein Stromkreis besteht aus 3 Phasen (U, V, W). Auf dem Masten von Bürstadt nach Maximiliansau liegen dort auf schwarz: 220 kV, auf blau 380 kV, und unten rot 220 kV und gelb 220 kV.  </a:t>
            </a:r>
          </a:p>
        </p:txBody>
      </p:sp>
      <p:sp>
        <p:nvSpPr>
          <p:cNvPr id="5" name="Textfeld 4">
            <a:extLst>
              <a:ext uri="{FF2B5EF4-FFF2-40B4-BE49-F238E27FC236}">
                <a16:creationId xmlns:a16="http://schemas.microsoft.com/office/drawing/2014/main" id="{05A1CAC1-2E48-FFF2-611D-5FBBE940EA84}"/>
              </a:ext>
            </a:extLst>
          </p:cNvPr>
          <p:cNvSpPr txBox="1"/>
          <p:nvPr/>
        </p:nvSpPr>
        <p:spPr>
          <a:xfrm>
            <a:off x="416859" y="6354246"/>
            <a:ext cx="8790676" cy="369332"/>
          </a:xfrm>
          <a:prstGeom prst="rect">
            <a:avLst/>
          </a:prstGeom>
          <a:noFill/>
        </p:spPr>
        <p:txBody>
          <a:bodyPr wrap="none" rtlCol="0">
            <a:spAutoFit/>
          </a:bodyPr>
          <a:lstStyle/>
          <a:p>
            <a:r>
              <a:rPr lang="de-DE" dirty="0"/>
              <a:t>Welche Leistungen gibt es in Vorpommern Rügen, welchen Stromverbrauch haben wir hier?</a:t>
            </a:r>
          </a:p>
        </p:txBody>
      </p:sp>
      <p:pic>
        <p:nvPicPr>
          <p:cNvPr id="7" name="Grafik 6">
            <a:extLst>
              <a:ext uri="{FF2B5EF4-FFF2-40B4-BE49-F238E27FC236}">
                <a16:creationId xmlns:a16="http://schemas.microsoft.com/office/drawing/2014/main" id="{D8C476E4-28E2-A4CD-4179-7790F8615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85672"/>
            <a:ext cx="4131178" cy="2756365"/>
          </a:xfrm>
          <a:prstGeom prst="rect">
            <a:avLst/>
          </a:prstGeom>
        </p:spPr>
      </p:pic>
      <p:pic>
        <p:nvPicPr>
          <p:cNvPr id="9" name="Grafik 8">
            <a:extLst>
              <a:ext uri="{FF2B5EF4-FFF2-40B4-BE49-F238E27FC236}">
                <a16:creationId xmlns:a16="http://schemas.microsoft.com/office/drawing/2014/main" id="{5A53DC47-8BE7-DD84-7E63-56CD1D39F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9964" y="3312557"/>
            <a:ext cx="2110540" cy="2756365"/>
          </a:xfrm>
          <a:prstGeom prst="rect">
            <a:avLst/>
          </a:prstGeom>
        </p:spPr>
      </p:pic>
      <p:pic>
        <p:nvPicPr>
          <p:cNvPr id="1026" name="Picture 2" descr="Elektrische Energieversorgung | Springer Nature Link">
            <a:extLst>
              <a:ext uri="{FF2B5EF4-FFF2-40B4-BE49-F238E27FC236}">
                <a16:creationId xmlns:a16="http://schemas.microsoft.com/office/drawing/2014/main" id="{93E676F1-31F1-F5E2-80EC-7106252D0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3295" y="3294179"/>
            <a:ext cx="2155325" cy="27563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E8A7B288-DF2C-2F26-C9B7-1D3CCF17EF56}"/>
              </a:ext>
            </a:extLst>
          </p:cNvPr>
          <p:cNvSpPr txBox="1"/>
          <p:nvPr/>
        </p:nvSpPr>
        <p:spPr>
          <a:xfrm>
            <a:off x="6837365" y="2962598"/>
            <a:ext cx="2105256" cy="369332"/>
          </a:xfrm>
          <a:prstGeom prst="rect">
            <a:avLst/>
          </a:prstGeom>
          <a:noFill/>
        </p:spPr>
        <p:txBody>
          <a:bodyPr wrap="none" rtlCol="0">
            <a:spAutoFit/>
          </a:bodyPr>
          <a:lstStyle/>
          <a:p>
            <a:r>
              <a:rPr lang="de-DE" dirty="0"/>
              <a:t>380 kV Viererbündel</a:t>
            </a:r>
          </a:p>
        </p:txBody>
      </p:sp>
      <p:sp>
        <p:nvSpPr>
          <p:cNvPr id="11" name="Textfeld 10">
            <a:extLst>
              <a:ext uri="{FF2B5EF4-FFF2-40B4-BE49-F238E27FC236}">
                <a16:creationId xmlns:a16="http://schemas.microsoft.com/office/drawing/2014/main" id="{3D13FE66-BDAE-7218-1DEF-70CF1EE46B05}"/>
              </a:ext>
            </a:extLst>
          </p:cNvPr>
          <p:cNvSpPr txBox="1"/>
          <p:nvPr/>
        </p:nvSpPr>
        <p:spPr>
          <a:xfrm>
            <a:off x="9523409" y="2943225"/>
            <a:ext cx="2236061" cy="369332"/>
          </a:xfrm>
          <a:prstGeom prst="rect">
            <a:avLst/>
          </a:prstGeom>
          <a:noFill/>
        </p:spPr>
        <p:txBody>
          <a:bodyPr wrap="none" rtlCol="0">
            <a:spAutoFit/>
          </a:bodyPr>
          <a:lstStyle/>
          <a:p>
            <a:r>
              <a:rPr lang="de-DE" dirty="0"/>
              <a:t>380 kV Umspannwerk</a:t>
            </a:r>
          </a:p>
        </p:txBody>
      </p:sp>
      <p:pic>
        <p:nvPicPr>
          <p:cNvPr id="1030" name="Picture 6">
            <a:extLst>
              <a:ext uri="{FF2B5EF4-FFF2-40B4-BE49-F238E27FC236}">
                <a16:creationId xmlns:a16="http://schemas.microsoft.com/office/drawing/2014/main" id="{4850BA10-BE54-D55B-8FFA-7A20FDE35D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0890" y="3769111"/>
            <a:ext cx="2653367" cy="176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573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MARD Netzebenen">
            <a:extLst>
              <a:ext uri="{FF2B5EF4-FFF2-40B4-BE49-F238E27FC236}">
                <a16:creationId xmlns:a16="http://schemas.microsoft.com/office/drawing/2014/main" id="{31D71D60-B95D-0433-6D95-591BC8EB8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691" y="3080356"/>
            <a:ext cx="5712884" cy="355461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62530898-B002-E9E0-76BA-8B8F55DBA35A}"/>
              </a:ext>
            </a:extLst>
          </p:cNvPr>
          <p:cNvSpPr txBox="1"/>
          <p:nvPr/>
        </p:nvSpPr>
        <p:spPr>
          <a:xfrm>
            <a:off x="87013" y="893101"/>
            <a:ext cx="12017972" cy="2585323"/>
          </a:xfrm>
          <a:prstGeom prst="rect">
            <a:avLst/>
          </a:prstGeom>
          <a:noFill/>
        </p:spPr>
        <p:txBody>
          <a:bodyPr wrap="square" rtlCol="0">
            <a:spAutoFit/>
          </a:bodyPr>
          <a:lstStyle/>
          <a:p>
            <a:r>
              <a:rPr lang="de-DE" dirty="0"/>
              <a:t>Netzebene 1: </a:t>
            </a:r>
            <a:r>
              <a:rPr lang="de-DE" dirty="0">
                <a:highlight>
                  <a:srgbClr val="FFFF00"/>
                </a:highlight>
              </a:rPr>
              <a:t>380 kV: überregionale Übertragung, 1000-2000 MW bzw. 1-2 GW pro Stromkreis, bei zwei Stromkreisen, bzw. einem Doppelsystem 2000-4000 MW bzw. 2-4 GW.  220 kV: überträgt 300 bis 1000 MW</a:t>
            </a:r>
            <a:r>
              <a:rPr lang="de-DE" dirty="0"/>
              <a:t>. </a:t>
            </a:r>
          </a:p>
          <a:p>
            <a:r>
              <a:rPr lang="de-DE" dirty="0"/>
              <a:t>Netzebene 2: </a:t>
            </a:r>
            <a:r>
              <a:rPr lang="de-DE" dirty="0">
                <a:highlight>
                  <a:srgbClr val="FFFF00"/>
                </a:highlight>
              </a:rPr>
              <a:t>110 kV: überregionale Übertragung, mittelgroße Kraftwerke, Industriebetriebe, pro Stromkreis 150 bis 250 MW, </a:t>
            </a:r>
          </a:p>
          <a:p>
            <a:r>
              <a:rPr lang="de-DE" dirty="0">
                <a:highlight>
                  <a:srgbClr val="FFFF00"/>
                </a:highlight>
              </a:rPr>
              <a:t>bei einem Doppelsystem auf einem Mast 300 MW bis 500 MW</a:t>
            </a:r>
            <a:r>
              <a:rPr lang="de-DE" dirty="0"/>
              <a:t>.  </a:t>
            </a:r>
          </a:p>
          <a:p>
            <a:r>
              <a:rPr lang="de-DE" dirty="0"/>
              <a:t>Netzebene 3: regionale Verteilung 30 kV, 20 kV, 10 kV, 30 kV schafft pro Stromkreis 10-25 MW, 20 kV schafft 5-15 MW, </a:t>
            </a:r>
          </a:p>
          <a:p>
            <a:r>
              <a:rPr lang="de-DE" dirty="0"/>
              <a:t>10 kV 3-6 MW.     </a:t>
            </a:r>
          </a:p>
          <a:p>
            <a:r>
              <a:rPr lang="de-DE" dirty="0"/>
              <a:t>Netzebene 4: 0,4 kV (400 Volt), schafft 100 bis 250 kW (Quelle: ChatGPT)</a:t>
            </a:r>
          </a:p>
          <a:p>
            <a:endParaRPr lang="de-DE" dirty="0"/>
          </a:p>
          <a:p>
            <a:endParaRPr lang="de-DE" dirty="0"/>
          </a:p>
        </p:txBody>
      </p:sp>
      <p:sp>
        <p:nvSpPr>
          <p:cNvPr id="9" name="Titel 8">
            <a:extLst>
              <a:ext uri="{FF2B5EF4-FFF2-40B4-BE49-F238E27FC236}">
                <a16:creationId xmlns:a16="http://schemas.microsoft.com/office/drawing/2014/main" id="{5A192CCE-373B-C183-DA6E-5F91FB87AC30}"/>
              </a:ext>
            </a:extLst>
          </p:cNvPr>
          <p:cNvSpPr>
            <a:spLocks noGrp="1"/>
          </p:cNvSpPr>
          <p:nvPr>
            <p:ph type="title"/>
          </p:nvPr>
        </p:nvSpPr>
        <p:spPr>
          <a:xfrm>
            <a:off x="838199" y="-4207"/>
            <a:ext cx="10515600" cy="837925"/>
          </a:xfrm>
        </p:spPr>
        <p:txBody>
          <a:bodyPr/>
          <a:lstStyle/>
          <a:p>
            <a:r>
              <a:rPr lang="de-DE" dirty="0"/>
              <a:t>Es gibt verschiedene Netzebenen</a:t>
            </a:r>
          </a:p>
        </p:txBody>
      </p:sp>
      <p:sp>
        <p:nvSpPr>
          <p:cNvPr id="11" name="Textfeld 10">
            <a:extLst>
              <a:ext uri="{FF2B5EF4-FFF2-40B4-BE49-F238E27FC236}">
                <a16:creationId xmlns:a16="http://schemas.microsoft.com/office/drawing/2014/main" id="{C3924D4E-6653-872A-F731-0382ED34CA57}"/>
              </a:ext>
            </a:extLst>
          </p:cNvPr>
          <p:cNvSpPr txBox="1"/>
          <p:nvPr/>
        </p:nvSpPr>
        <p:spPr>
          <a:xfrm>
            <a:off x="354563" y="3080356"/>
            <a:ext cx="4661467" cy="3693319"/>
          </a:xfrm>
          <a:prstGeom prst="rect">
            <a:avLst/>
          </a:prstGeom>
          <a:noFill/>
        </p:spPr>
        <p:txBody>
          <a:bodyPr wrap="square" rtlCol="0">
            <a:spAutoFit/>
          </a:bodyPr>
          <a:lstStyle/>
          <a:p>
            <a:r>
              <a:rPr lang="de-DE" dirty="0">
                <a:highlight>
                  <a:srgbClr val="00FF00"/>
                </a:highlight>
              </a:rPr>
              <a:t>Auf Netzebene 2 kann man mit einem </a:t>
            </a:r>
          </a:p>
          <a:p>
            <a:r>
              <a:rPr lang="de-DE" dirty="0">
                <a:highlight>
                  <a:srgbClr val="00FF00"/>
                </a:highlight>
              </a:rPr>
              <a:t>110 kV Doppelsystem mit 500 MW ca.</a:t>
            </a:r>
          </a:p>
          <a:p>
            <a:r>
              <a:rPr lang="de-DE" b="1" u="sng" dirty="0">
                <a:highlight>
                  <a:srgbClr val="00FF00"/>
                </a:highlight>
              </a:rPr>
              <a:t>45.000 Autos</a:t>
            </a:r>
            <a:r>
              <a:rPr lang="de-DE" dirty="0">
                <a:highlight>
                  <a:srgbClr val="00FF00"/>
                </a:highlight>
              </a:rPr>
              <a:t> laden. (500.000 kW / 11 kW)</a:t>
            </a:r>
          </a:p>
          <a:p>
            <a:endParaRPr lang="de-DE" dirty="0"/>
          </a:p>
          <a:p>
            <a:r>
              <a:rPr lang="de-DE" dirty="0">
                <a:highlight>
                  <a:srgbClr val="00FF00"/>
                </a:highlight>
              </a:rPr>
              <a:t>Auf der Netzebene 3 kann man bei 30 kV und </a:t>
            </a:r>
          </a:p>
          <a:p>
            <a:r>
              <a:rPr lang="de-DE" dirty="0">
                <a:highlight>
                  <a:srgbClr val="00FF00"/>
                </a:highlight>
              </a:rPr>
              <a:t>25 MW </a:t>
            </a:r>
            <a:r>
              <a:rPr lang="de-DE" b="1" u="sng" dirty="0">
                <a:highlight>
                  <a:srgbClr val="00FF00"/>
                </a:highlight>
              </a:rPr>
              <a:t>2272 Elektroautos </a:t>
            </a:r>
            <a:r>
              <a:rPr lang="de-DE" dirty="0">
                <a:highlight>
                  <a:srgbClr val="00FF00"/>
                </a:highlight>
              </a:rPr>
              <a:t>bei 11 kW laden </a:t>
            </a:r>
          </a:p>
          <a:p>
            <a:r>
              <a:rPr lang="de-DE" dirty="0">
                <a:highlight>
                  <a:srgbClr val="00FF00"/>
                </a:highlight>
              </a:rPr>
              <a:t>(25.000 kW / 11 KW) …</a:t>
            </a:r>
            <a:r>
              <a:rPr lang="de-DE" dirty="0">
                <a:highlight>
                  <a:srgbClr val="00FFFF"/>
                </a:highlight>
              </a:rPr>
              <a:t> hier stellt sich natürlich auch die</a:t>
            </a:r>
          </a:p>
          <a:p>
            <a:r>
              <a:rPr lang="de-DE" dirty="0">
                <a:highlight>
                  <a:srgbClr val="00FFFF"/>
                </a:highlight>
              </a:rPr>
              <a:t>Frage, ob die bestehenden Netze reichen </a:t>
            </a:r>
          </a:p>
          <a:p>
            <a:endParaRPr lang="de-DE" dirty="0"/>
          </a:p>
          <a:p>
            <a:r>
              <a:rPr lang="de-DE" dirty="0"/>
              <a:t>Auf Netzebene 4 kann man vielleicht</a:t>
            </a:r>
          </a:p>
          <a:p>
            <a:r>
              <a:rPr lang="de-DE" dirty="0">
                <a:highlight>
                  <a:srgbClr val="00FF00"/>
                </a:highlight>
              </a:rPr>
              <a:t>18 E-Autos</a:t>
            </a:r>
            <a:r>
              <a:rPr lang="de-DE" dirty="0"/>
              <a:t> an eine 11 kW Wallbox anschließen </a:t>
            </a:r>
          </a:p>
          <a:p>
            <a:r>
              <a:rPr lang="de-DE" dirty="0"/>
              <a:t>(200 / 11)</a:t>
            </a:r>
          </a:p>
        </p:txBody>
      </p:sp>
    </p:spTree>
    <p:extLst>
      <p:ext uri="{BB962C8B-B14F-4D97-AF65-F5344CB8AC3E}">
        <p14:creationId xmlns:p14="http://schemas.microsoft.com/office/powerpoint/2010/main" val="2703427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78E575-99A1-9B3F-6741-62C6D5C1F6AC}"/>
              </a:ext>
            </a:extLst>
          </p:cNvPr>
          <p:cNvSpPr>
            <a:spLocks noGrp="1"/>
          </p:cNvSpPr>
          <p:nvPr>
            <p:ph type="title"/>
          </p:nvPr>
        </p:nvSpPr>
        <p:spPr>
          <a:xfrm>
            <a:off x="835429" y="1"/>
            <a:ext cx="10515600" cy="739588"/>
          </a:xfrm>
        </p:spPr>
        <p:txBody>
          <a:bodyPr/>
          <a:lstStyle/>
          <a:p>
            <a:r>
              <a:rPr lang="de-DE" dirty="0"/>
              <a:t>Wie viel Freileitungen sind das?</a:t>
            </a:r>
          </a:p>
        </p:txBody>
      </p:sp>
      <p:sp>
        <p:nvSpPr>
          <p:cNvPr id="3" name="Inhaltsplatzhalter 2">
            <a:extLst>
              <a:ext uri="{FF2B5EF4-FFF2-40B4-BE49-F238E27FC236}">
                <a16:creationId xmlns:a16="http://schemas.microsoft.com/office/drawing/2014/main" id="{090FEFC8-E12D-A2DD-98C4-F0F59909F093}"/>
              </a:ext>
            </a:extLst>
          </p:cNvPr>
          <p:cNvSpPr>
            <a:spLocks noGrp="1"/>
          </p:cNvSpPr>
          <p:nvPr>
            <p:ph idx="1"/>
          </p:nvPr>
        </p:nvSpPr>
        <p:spPr>
          <a:xfrm>
            <a:off x="0" y="739589"/>
            <a:ext cx="12192000" cy="6059978"/>
          </a:xfrm>
        </p:spPr>
        <p:txBody>
          <a:bodyPr>
            <a:normAutofit fontScale="70000" lnSpcReduction="20000"/>
          </a:bodyPr>
          <a:lstStyle/>
          <a:p>
            <a:pPr marL="0" indent="0">
              <a:buNone/>
            </a:pPr>
            <a:r>
              <a:rPr lang="de-DE" dirty="0"/>
              <a:t>Freileitungen: Kosten sind 1,6 Mill. – 4,2 Mill. pro km beim Neubau, also 160-420 Mill. pro 100 km, Daten: Bundesnetzagentur Kostenschätzungen (siehe Notizen), </a:t>
            </a:r>
            <a:r>
              <a:rPr lang="de-DE" dirty="0" err="1"/>
              <a:t>Ampiron</a:t>
            </a:r>
            <a:r>
              <a:rPr lang="de-DE" dirty="0"/>
              <a:t> hat aber für 100 km Netzausbau sogar 3 Mrd. gemeldet.  </a:t>
            </a:r>
          </a:p>
          <a:p>
            <a:r>
              <a:rPr lang="de-DE" dirty="0"/>
              <a:t>Die Kleinstadt, deren E-Autos 110 MW Leistung benötigen, ist mit einer normalen Freileitung leicht anschließbar. Es müssen allerdings </a:t>
            </a:r>
            <a:r>
              <a:rPr lang="de-DE" dirty="0">
                <a:highlight>
                  <a:srgbClr val="FFFF00"/>
                </a:highlight>
              </a:rPr>
              <a:t>bei 30 kV, vier Stromkreise mit ca. 25 MW Leistung in die Stadt hereinführen </a:t>
            </a:r>
            <a:r>
              <a:rPr lang="de-DE" dirty="0"/>
              <a:t>(25 MW, damit kann man 2272 Elektroautos bei 11 kW laden … 2272 * 4 = 9088), (nötige Windparks ca. 3 mal Werder </a:t>
            </a:r>
            <a:r>
              <a:rPr lang="de-DE" dirty="0" err="1"/>
              <a:t>Kessin</a:t>
            </a:r>
            <a:r>
              <a:rPr lang="de-DE" dirty="0"/>
              <a:t> 50 MW).</a:t>
            </a:r>
          </a:p>
          <a:p>
            <a:r>
              <a:rPr lang="de-DE" dirty="0"/>
              <a:t>Bei einer mittelgroßen Stadt mit 100.000 Elektrofahrzeugen, braucht man 1100 MW. Dafür reichen mit bei </a:t>
            </a:r>
            <a:r>
              <a:rPr lang="de-DE" dirty="0">
                <a:highlight>
                  <a:srgbClr val="FFFF00"/>
                </a:highlight>
              </a:rPr>
              <a:t>110 kV 2 Donaumast-Freileitungen mit je zwei Stromkreisen von 250 MW bzw. Doppelsystem mit 500 MW, bei Redundanz 3 Donaumast Freileitungen.</a:t>
            </a:r>
            <a:r>
              <a:rPr lang="de-DE" dirty="0"/>
              <a:t> Wenn hier die Windparks in der Nähe z.B. 20 km liegen, ist das nicht so teuer: 20 * 2 Mill. 40 Mill. Kosten (nötige Windparks ca. 22 mal Werder </a:t>
            </a:r>
            <a:r>
              <a:rPr lang="de-DE" dirty="0" err="1"/>
              <a:t>Kessin</a:t>
            </a:r>
            <a:r>
              <a:rPr lang="de-DE" dirty="0"/>
              <a:t> 50 MW)</a:t>
            </a:r>
          </a:p>
          <a:p>
            <a:pPr marL="0" indent="0">
              <a:buNone/>
            </a:pPr>
            <a:r>
              <a:rPr lang="de-DE" dirty="0"/>
              <a:t>Berlin: Eine Großstadt wie Berlin braucht im Moment 1,4 GW Leistung, das sind ca. 28 Werder </a:t>
            </a:r>
            <a:r>
              <a:rPr lang="de-DE" dirty="0" err="1"/>
              <a:t>Kessin</a:t>
            </a:r>
            <a:r>
              <a:rPr lang="de-DE" dirty="0"/>
              <a:t> Windparks bei 50 MW durchschnittlicher Leistung, 26 Großbatterien a 50 MW, und 3 wasserstofffähige Gaskraftwerke a 500 MW ein. Dafür würden 3 Donaumast-Freileitungen mit jeweils einem 110 kV Doppelsystem mit einer Leistung von 500 MW reichen, für Redundanz besser 4. </a:t>
            </a:r>
          </a:p>
          <a:p>
            <a:pPr marL="0" indent="0">
              <a:buNone/>
            </a:pPr>
            <a:r>
              <a:rPr lang="de-DE" dirty="0"/>
              <a:t>Bei 1.000.000 E-Autos braucht Berlin zusätzlich 11.000 MW bzw. 11 GW Leistung, dann sind 220 Werder </a:t>
            </a:r>
            <a:r>
              <a:rPr lang="de-DE" dirty="0" err="1"/>
              <a:t>Kessin</a:t>
            </a:r>
            <a:r>
              <a:rPr lang="de-DE" dirty="0"/>
              <a:t> Windparks, fürs Schnellladen mit 22 kW wären dies 440 Werder </a:t>
            </a:r>
            <a:r>
              <a:rPr lang="de-DE" dirty="0" err="1"/>
              <a:t>Kessin</a:t>
            </a:r>
            <a:r>
              <a:rPr lang="de-DE" dirty="0"/>
              <a:t> Windparks bzw. 220 50 MW Großbatterien bzw. 440 MW Großbatterien. </a:t>
            </a:r>
          </a:p>
          <a:p>
            <a:r>
              <a:rPr lang="de-DE" dirty="0"/>
              <a:t>Wenn dieser Strom etwas von der Offshore Windparks von der Ostsee oder von Landwindparks im Norden kommen würde, dann bräuchte man </a:t>
            </a:r>
            <a:r>
              <a:rPr lang="de-DE" dirty="0">
                <a:highlight>
                  <a:srgbClr val="FFFF00"/>
                </a:highlight>
              </a:rPr>
              <a:t>3 mal eine 380 kV Freileitungen mit Doppelsystem mit 4 GW Leistung, für 12 GW.</a:t>
            </a:r>
            <a:r>
              <a:rPr lang="de-DE" dirty="0"/>
              <a:t> Soll der Strom Offshore von der Ostsee kommen, müsste man die 300 km lang auf Berlin zulaufen müssten. Kosten: 100 * 1,6 Mill. * 3 = 480 Mill. oder wenn es mehr kostet 100 * 4,2 Mill.* 420 Mill.  = 1260 Mill. Euro. </a:t>
            </a:r>
            <a:r>
              <a:rPr lang="de-DE" u="sng" dirty="0"/>
              <a:t>Würde man die Windparks regional um Berlin herum platzieren, würde man also 480 bis 1260 Mill. Euro sparen </a:t>
            </a:r>
            <a:r>
              <a:rPr lang="de-DE" dirty="0"/>
              <a:t>(220 * 220 Mill. hat Werder </a:t>
            </a:r>
            <a:r>
              <a:rPr lang="de-DE" dirty="0" err="1"/>
              <a:t>Kessin</a:t>
            </a:r>
            <a:r>
              <a:rPr lang="de-DE" dirty="0"/>
              <a:t> damals gekostet = 48 Mrd.) Es erscheint aber von den Kosten her machbar.    </a:t>
            </a:r>
          </a:p>
        </p:txBody>
      </p:sp>
    </p:spTree>
    <p:extLst>
      <p:ext uri="{BB962C8B-B14F-4D97-AF65-F5344CB8AC3E}">
        <p14:creationId xmlns:p14="http://schemas.microsoft.com/office/powerpoint/2010/main" val="1755802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1D0484C-DD97-07DD-1A93-D8DE7D202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526" y="1348859"/>
            <a:ext cx="5167056" cy="4784311"/>
          </a:xfrm>
          <a:prstGeom prst="rect">
            <a:avLst/>
          </a:prstGeom>
        </p:spPr>
      </p:pic>
      <p:sp>
        <p:nvSpPr>
          <p:cNvPr id="6" name="Textfeld 5">
            <a:extLst>
              <a:ext uri="{FF2B5EF4-FFF2-40B4-BE49-F238E27FC236}">
                <a16:creationId xmlns:a16="http://schemas.microsoft.com/office/drawing/2014/main" id="{6F9B001F-1A9C-8342-45ED-DDDECAF9E7AA}"/>
              </a:ext>
            </a:extLst>
          </p:cNvPr>
          <p:cNvSpPr txBox="1"/>
          <p:nvPr/>
        </p:nvSpPr>
        <p:spPr>
          <a:xfrm>
            <a:off x="209860" y="1552784"/>
            <a:ext cx="1584042" cy="4247317"/>
          </a:xfrm>
          <a:prstGeom prst="rect">
            <a:avLst/>
          </a:prstGeom>
          <a:noFill/>
        </p:spPr>
        <p:txBody>
          <a:bodyPr wrap="square" rtlCol="0">
            <a:spAutoFit/>
          </a:bodyPr>
          <a:lstStyle/>
          <a:p>
            <a:r>
              <a:rPr lang="de-DE" dirty="0"/>
              <a:t>Wir hier: </a:t>
            </a:r>
          </a:p>
          <a:p>
            <a:r>
              <a:rPr lang="de-DE" dirty="0"/>
              <a:t>rot: 380 kV</a:t>
            </a:r>
          </a:p>
          <a:p>
            <a:r>
              <a:rPr lang="de-DE" dirty="0"/>
              <a:t>und dunkelrot 220 KV</a:t>
            </a:r>
          </a:p>
          <a:p>
            <a:endParaRPr lang="de-DE" dirty="0"/>
          </a:p>
          <a:p>
            <a:r>
              <a:rPr lang="de-DE" dirty="0"/>
              <a:t>zwischen 2 und 4</a:t>
            </a:r>
          </a:p>
          <a:p>
            <a:r>
              <a:rPr lang="de-DE" dirty="0"/>
              <a:t>GW</a:t>
            </a:r>
          </a:p>
          <a:p>
            <a:endParaRPr lang="de-DE" dirty="0"/>
          </a:p>
          <a:p>
            <a:r>
              <a:rPr lang="de-DE" dirty="0"/>
              <a:t>gelb: 110 KV</a:t>
            </a:r>
          </a:p>
          <a:p>
            <a:r>
              <a:rPr lang="de-DE" dirty="0"/>
              <a:t>300 MV – 500 MV</a:t>
            </a:r>
          </a:p>
          <a:p>
            <a:endParaRPr lang="de-DE" dirty="0"/>
          </a:p>
          <a:p>
            <a:endParaRPr lang="de-DE" dirty="0"/>
          </a:p>
          <a:p>
            <a:endParaRPr lang="de-DE" dirty="0"/>
          </a:p>
        </p:txBody>
      </p:sp>
      <p:pic>
        <p:nvPicPr>
          <p:cNvPr id="8" name="Grafik 7">
            <a:extLst>
              <a:ext uri="{FF2B5EF4-FFF2-40B4-BE49-F238E27FC236}">
                <a16:creationId xmlns:a16="http://schemas.microsoft.com/office/drawing/2014/main" id="{4B3327DD-C56E-4B34-D25A-0F65C1E5C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8019" y="1348858"/>
            <a:ext cx="3156861" cy="4784311"/>
          </a:xfrm>
          <a:prstGeom prst="rect">
            <a:avLst/>
          </a:prstGeom>
        </p:spPr>
      </p:pic>
      <p:sp>
        <p:nvSpPr>
          <p:cNvPr id="9" name="Textfeld 8">
            <a:extLst>
              <a:ext uri="{FF2B5EF4-FFF2-40B4-BE49-F238E27FC236}">
                <a16:creationId xmlns:a16="http://schemas.microsoft.com/office/drawing/2014/main" id="{32261E8B-62CD-BC57-8FD0-4CFD47D26212}"/>
              </a:ext>
            </a:extLst>
          </p:cNvPr>
          <p:cNvSpPr txBox="1"/>
          <p:nvPr/>
        </p:nvSpPr>
        <p:spPr>
          <a:xfrm>
            <a:off x="8408019" y="234176"/>
            <a:ext cx="3274101" cy="923330"/>
          </a:xfrm>
          <a:prstGeom prst="rect">
            <a:avLst/>
          </a:prstGeom>
          <a:noFill/>
        </p:spPr>
        <p:txBody>
          <a:bodyPr wrap="none" rtlCol="0">
            <a:spAutoFit/>
          </a:bodyPr>
          <a:lstStyle/>
          <a:p>
            <a:r>
              <a:rPr lang="de-DE" dirty="0"/>
              <a:t>Lubmin, Malchow, Ersatzneubau </a:t>
            </a:r>
          </a:p>
          <a:p>
            <a:r>
              <a:rPr lang="de-DE" dirty="0"/>
              <a:t>50 Hertz, Fertig: 2037, </a:t>
            </a:r>
          </a:p>
          <a:p>
            <a:r>
              <a:rPr lang="de-DE" dirty="0"/>
              <a:t>Netzentwicklungsplan</a:t>
            </a:r>
          </a:p>
        </p:txBody>
      </p:sp>
      <p:sp>
        <p:nvSpPr>
          <p:cNvPr id="10" name="Textfeld 9">
            <a:extLst>
              <a:ext uri="{FF2B5EF4-FFF2-40B4-BE49-F238E27FC236}">
                <a16:creationId xmlns:a16="http://schemas.microsoft.com/office/drawing/2014/main" id="{024BDE67-DBC2-0939-FB4C-06E7EF6E9875}"/>
              </a:ext>
            </a:extLst>
          </p:cNvPr>
          <p:cNvSpPr txBox="1"/>
          <p:nvPr/>
        </p:nvSpPr>
        <p:spPr>
          <a:xfrm>
            <a:off x="209860" y="95676"/>
            <a:ext cx="7764561" cy="923330"/>
          </a:xfrm>
          <a:prstGeom prst="rect">
            <a:avLst/>
          </a:prstGeom>
          <a:noFill/>
        </p:spPr>
        <p:txBody>
          <a:bodyPr wrap="none" rtlCol="0">
            <a:spAutoFit/>
          </a:bodyPr>
          <a:lstStyle/>
          <a:p>
            <a:r>
              <a:rPr lang="de-DE" dirty="0"/>
              <a:t>Wenn man die E-Autos in Berlin versorgen wollte, dann bräuchte man 3, besser</a:t>
            </a:r>
          </a:p>
          <a:p>
            <a:r>
              <a:rPr lang="de-DE" dirty="0"/>
              <a:t>4 380 kV Freileitungen, im Plan sind 2 erkennbar, von denen aber nur 1 </a:t>
            </a:r>
          </a:p>
          <a:p>
            <a:r>
              <a:rPr lang="de-DE" dirty="0"/>
              <a:t>erst 2037 ausgebaut werden … das muss man sich aber genauer ansehen … </a:t>
            </a:r>
          </a:p>
        </p:txBody>
      </p:sp>
    </p:spTree>
    <p:extLst>
      <p:ext uri="{BB962C8B-B14F-4D97-AF65-F5344CB8AC3E}">
        <p14:creationId xmlns:p14="http://schemas.microsoft.com/office/powerpoint/2010/main" val="2535194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5FB1115-F1B8-920B-7B2F-E309EBEE4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6" y="1546349"/>
            <a:ext cx="3620659" cy="4537210"/>
          </a:xfrm>
          <a:prstGeom prst="rect">
            <a:avLst/>
          </a:prstGeom>
        </p:spPr>
      </p:pic>
      <p:sp>
        <p:nvSpPr>
          <p:cNvPr id="5" name="Textfeld 4">
            <a:extLst>
              <a:ext uri="{FF2B5EF4-FFF2-40B4-BE49-F238E27FC236}">
                <a16:creationId xmlns:a16="http://schemas.microsoft.com/office/drawing/2014/main" id="{3C49F4D0-1EF1-9D40-D033-E2E4535169B9}"/>
              </a:ext>
            </a:extLst>
          </p:cNvPr>
          <p:cNvSpPr txBox="1"/>
          <p:nvPr/>
        </p:nvSpPr>
        <p:spPr>
          <a:xfrm>
            <a:off x="185509" y="325573"/>
            <a:ext cx="5138971" cy="1200329"/>
          </a:xfrm>
          <a:prstGeom prst="rect">
            <a:avLst/>
          </a:prstGeom>
          <a:noFill/>
        </p:spPr>
        <p:txBody>
          <a:bodyPr wrap="none" rtlCol="0">
            <a:spAutoFit/>
          </a:bodyPr>
          <a:lstStyle/>
          <a:p>
            <a:r>
              <a:rPr lang="de-DE" dirty="0"/>
              <a:t>Netzentwicklungsplan: Startnetz: 113 Mrd. Euro </a:t>
            </a:r>
          </a:p>
          <a:p>
            <a:r>
              <a:rPr lang="de-DE" dirty="0"/>
              <a:t>Ausbaumaßnahmen mit den Gleichstrom Erdkabeln, </a:t>
            </a:r>
          </a:p>
          <a:p>
            <a:r>
              <a:rPr lang="de-DE" dirty="0"/>
              <a:t>pink, </a:t>
            </a:r>
            <a:r>
              <a:rPr lang="de-DE" dirty="0" err="1"/>
              <a:t>Sued</a:t>
            </a:r>
            <a:r>
              <a:rPr lang="de-DE" dirty="0"/>
              <a:t> Link (Tennet und Transnet BW) und </a:t>
            </a:r>
          </a:p>
          <a:p>
            <a:r>
              <a:rPr lang="de-DE" dirty="0" err="1"/>
              <a:t>SuedOstLink</a:t>
            </a:r>
            <a:r>
              <a:rPr lang="de-DE" dirty="0"/>
              <a:t> (Tennet mit 50 Hertz)</a:t>
            </a:r>
          </a:p>
        </p:txBody>
      </p:sp>
      <p:pic>
        <p:nvPicPr>
          <p:cNvPr id="9" name="Grafik 8">
            <a:extLst>
              <a:ext uri="{FF2B5EF4-FFF2-40B4-BE49-F238E27FC236}">
                <a16:creationId xmlns:a16="http://schemas.microsoft.com/office/drawing/2014/main" id="{BC1D1B7C-8F22-51BA-8B3F-4FD8DA72F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750" y="1378671"/>
            <a:ext cx="3733481" cy="4704888"/>
          </a:xfrm>
          <a:prstGeom prst="rect">
            <a:avLst/>
          </a:prstGeom>
        </p:spPr>
      </p:pic>
      <p:sp>
        <p:nvSpPr>
          <p:cNvPr id="10" name="Textfeld 9">
            <a:extLst>
              <a:ext uri="{FF2B5EF4-FFF2-40B4-BE49-F238E27FC236}">
                <a16:creationId xmlns:a16="http://schemas.microsoft.com/office/drawing/2014/main" id="{5FCC90FE-8819-C461-382B-E61C3170A7DE}"/>
              </a:ext>
            </a:extLst>
          </p:cNvPr>
          <p:cNvSpPr txBox="1"/>
          <p:nvPr/>
        </p:nvSpPr>
        <p:spPr>
          <a:xfrm>
            <a:off x="5637129" y="325573"/>
            <a:ext cx="6554871" cy="923330"/>
          </a:xfrm>
          <a:prstGeom prst="rect">
            <a:avLst/>
          </a:prstGeom>
          <a:noFill/>
        </p:spPr>
        <p:txBody>
          <a:bodyPr wrap="none" rtlCol="0">
            <a:spAutoFit/>
          </a:bodyPr>
          <a:lstStyle/>
          <a:p>
            <a:r>
              <a:rPr lang="de-DE" dirty="0"/>
              <a:t>nach Belastungstests wurde dieser zusätzliche Ausbau bis 2037 bzw.</a:t>
            </a:r>
          </a:p>
          <a:p>
            <a:r>
              <a:rPr lang="de-DE" dirty="0"/>
              <a:t>2045 festgestellt, </a:t>
            </a:r>
            <a:r>
              <a:rPr lang="de-DE" dirty="0">
                <a:highlight>
                  <a:srgbClr val="FFFF00"/>
                </a:highlight>
              </a:rPr>
              <a:t>hier ist ein Ausbau der Stromleitung Lubmin bis </a:t>
            </a:r>
          </a:p>
          <a:p>
            <a:r>
              <a:rPr lang="de-DE" dirty="0">
                <a:highlight>
                  <a:srgbClr val="FFFF00"/>
                </a:highlight>
              </a:rPr>
              <a:t>Berlin als nötig dargestellt </a:t>
            </a:r>
            <a:r>
              <a:rPr lang="de-DE" dirty="0"/>
              <a:t>… die merken also schon was!!!!!!</a:t>
            </a:r>
          </a:p>
        </p:txBody>
      </p:sp>
      <p:sp>
        <p:nvSpPr>
          <p:cNvPr id="12" name="Textfeld 11">
            <a:extLst>
              <a:ext uri="{FF2B5EF4-FFF2-40B4-BE49-F238E27FC236}">
                <a16:creationId xmlns:a16="http://schemas.microsoft.com/office/drawing/2014/main" id="{186860D5-1E77-D7CD-755B-E6F22D5373E3}"/>
              </a:ext>
            </a:extLst>
          </p:cNvPr>
          <p:cNvSpPr txBox="1"/>
          <p:nvPr/>
        </p:nvSpPr>
        <p:spPr>
          <a:xfrm>
            <a:off x="391885" y="6213327"/>
            <a:ext cx="11028468" cy="646331"/>
          </a:xfrm>
          <a:prstGeom prst="rect">
            <a:avLst/>
          </a:prstGeom>
          <a:noFill/>
        </p:spPr>
        <p:txBody>
          <a:bodyPr wrap="none" rtlCol="0">
            <a:spAutoFit/>
          </a:bodyPr>
          <a:lstStyle/>
          <a:p>
            <a:r>
              <a:rPr lang="de-DE" dirty="0">
                <a:highlight>
                  <a:srgbClr val="FFFF00"/>
                </a:highlight>
              </a:rPr>
              <a:t>Aber auch das Land Berlin / Brandenburg muss mit seiner Regionalplanung etwas tun, aber die ist noch nicht fertig</a:t>
            </a:r>
            <a:r>
              <a:rPr lang="de-DE" dirty="0"/>
              <a:t>: </a:t>
            </a:r>
          </a:p>
          <a:p>
            <a:r>
              <a:rPr lang="de-DE" dirty="0"/>
              <a:t>https://mil.brandenburg.de/mil/de/presse/detail/~16-02-2026-windenergie-planung#</a:t>
            </a:r>
          </a:p>
        </p:txBody>
      </p:sp>
    </p:spTree>
    <p:extLst>
      <p:ext uri="{BB962C8B-B14F-4D97-AF65-F5344CB8AC3E}">
        <p14:creationId xmlns:p14="http://schemas.microsoft.com/office/powerpoint/2010/main" val="2361751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arte, Text, Atlas, Diagramm enthält.&#10;&#10;KI-generierte Inhalte können fehlerhaft sein.">
            <a:extLst>
              <a:ext uri="{FF2B5EF4-FFF2-40B4-BE49-F238E27FC236}">
                <a16:creationId xmlns:a16="http://schemas.microsoft.com/office/drawing/2014/main" id="{CBF56173-450D-A0F8-FF17-F03639E1A876}"/>
              </a:ext>
            </a:extLst>
          </p:cNvPr>
          <p:cNvPicPr>
            <a:picLocks noChangeAspect="1"/>
          </p:cNvPicPr>
          <p:nvPr/>
        </p:nvPicPr>
        <p:blipFill>
          <a:blip r:embed="rId3"/>
          <a:stretch>
            <a:fillRect/>
          </a:stretch>
        </p:blipFill>
        <p:spPr>
          <a:xfrm>
            <a:off x="3752368" y="443354"/>
            <a:ext cx="4687264" cy="5378948"/>
          </a:xfrm>
          <a:prstGeom prst="rect">
            <a:avLst/>
          </a:prstGeom>
        </p:spPr>
      </p:pic>
      <p:sp>
        <p:nvSpPr>
          <p:cNvPr id="6" name="Textfeld 5">
            <a:extLst>
              <a:ext uri="{FF2B5EF4-FFF2-40B4-BE49-F238E27FC236}">
                <a16:creationId xmlns:a16="http://schemas.microsoft.com/office/drawing/2014/main" id="{F37016EC-1EA8-B3D1-E235-8435B777DBBC}"/>
              </a:ext>
            </a:extLst>
          </p:cNvPr>
          <p:cNvSpPr txBox="1"/>
          <p:nvPr/>
        </p:nvSpPr>
        <p:spPr>
          <a:xfrm>
            <a:off x="144965" y="591015"/>
            <a:ext cx="3120598" cy="5078313"/>
          </a:xfrm>
          <a:prstGeom prst="rect">
            <a:avLst/>
          </a:prstGeom>
          <a:noFill/>
        </p:spPr>
        <p:txBody>
          <a:bodyPr wrap="square" rtlCol="0">
            <a:spAutoFit/>
          </a:bodyPr>
          <a:lstStyle/>
          <a:p>
            <a:r>
              <a:rPr lang="de-DE" dirty="0"/>
              <a:t>In der Nordsee soll noch Offshore Windkraft aufgebaut werden, hierzu sollen DC bzw. Gleichstromübertragungsnetze gebaut werden, als Erdkabel, siehe: </a:t>
            </a:r>
          </a:p>
          <a:p>
            <a:r>
              <a:rPr lang="de-DE" dirty="0"/>
              <a:t>Netzentwicklungsplan,</a:t>
            </a:r>
          </a:p>
          <a:p>
            <a:r>
              <a:rPr lang="de-DE" dirty="0"/>
              <a:t>S. 178.</a:t>
            </a:r>
          </a:p>
          <a:p>
            <a:endParaRPr lang="de-DE" dirty="0"/>
          </a:p>
          <a:p>
            <a:r>
              <a:rPr lang="de-DE" dirty="0"/>
              <a:t>Viele dieser Erdkabel Planungen sind aber gestoppt worden, </a:t>
            </a:r>
            <a:r>
              <a:rPr lang="de-DE" dirty="0">
                <a:highlight>
                  <a:srgbClr val="FFFF00"/>
                </a:highlight>
              </a:rPr>
              <a:t>weil sie zu teuer sind</a:t>
            </a:r>
            <a:r>
              <a:rPr lang="de-DE" dirty="0"/>
              <a:t>. </a:t>
            </a:r>
            <a:r>
              <a:rPr lang="de-DE" dirty="0">
                <a:highlight>
                  <a:srgbClr val="FFFF00"/>
                </a:highlight>
              </a:rPr>
              <a:t>Die Bundesregierung will Freileitungen bauen</a:t>
            </a:r>
            <a:r>
              <a:rPr lang="de-DE" dirty="0"/>
              <a:t>.</a:t>
            </a:r>
          </a:p>
          <a:p>
            <a:endParaRPr lang="de-DE" dirty="0"/>
          </a:p>
          <a:p>
            <a:r>
              <a:rPr lang="de-DE" dirty="0"/>
              <a:t>Derzeit wird deshalb auf den neuen Netzentwicklungsplan im Herbst 2026 gewartet.  </a:t>
            </a:r>
          </a:p>
        </p:txBody>
      </p:sp>
      <p:sp>
        <p:nvSpPr>
          <p:cNvPr id="7" name="Textfeld 6">
            <a:extLst>
              <a:ext uri="{FF2B5EF4-FFF2-40B4-BE49-F238E27FC236}">
                <a16:creationId xmlns:a16="http://schemas.microsoft.com/office/drawing/2014/main" id="{774CF9C2-7C7A-5129-682E-2BE7050CD9B6}"/>
              </a:ext>
            </a:extLst>
          </p:cNvPr>
          <p:cNvSpPr txBox="1"/>
          <p:nvPr/>
        </p:nvSpPr>
        <p:spPr>
          <a:xfrm>
            <a:off x="8926437" y="443354"/>
            <a:ext cx="3120598" cy="5632311"/>
          </a:xfrm>
          <a:prstGeom prst="rect">
            <a:avLst/>
          </a:prstGeom>
          <a:noFill/>
        </p:spPr>
        <p:txBody>
          <a:bodyPr wrap="none" rtlCol="0">
            <a:spAutoFit/>
          </a:bodyPr>
          <a:lstStyle/>
          <a:p>
            <a:r>
              <a:rPr lang="de-DE" dirty="0"/>
              <a:t>Interessant ist, dass ein</a:t>
            </a:r>
          </a:p>
          <a:p>
            <a:r>
              <a:rPr lang="de-DE" dirty="0"/>
              <a:t>Nord-Ost-Link Erdkabel </a:t>
            </a:r>
          </a:p>
          <a:p>
            <a:r>
              <a:rPr lang="de-DE" dirty="0"/>
              <a:t>von der Nordsee </a:t>
            </a:r>
          </a:p>
          <a:p>
            <a:r>
              <a:rPr lang="de-DE" dirty="0"/>
              <a:t>nach Schwerin</a:t>
            </a:r>
          </a:p>
          <a:p>
            <a:r>
              <a:rPr lang="de-DE" dirty="0"/>
              <a:t>laufen soll, das zwischen</a:t>
            </a:r>
          </a:p>
          <a:p>
            <a:r>
              <a:rPr lang="de-DE" dirty="0"/>
              <a:t>4 und 12 GW Leistung </a:t>
            </a:r>
          </a:p>
          <a:p>
            <a:r>
              <a:rPr lang="de-DE" dirty="0"/>
              <a:t>transportieren soll, </a:t>
            </a:r>
          </a:p>
          <a:p>
            <a:r>
              <a:rPr lang="de-DE" dirty="0"/>
              <a:t>dies wird von Tennet und </a:t>
            </a:r>
          </a:p>
          <a:p>
            <a:r>
              <a:rPr lang="de-DE" dirty="0"/>
              <a:t>50 Hertz geplant, S. 175. </a:t>
            </a:r>
          </a:p>
          <a:p>
            <a:endParaRPr lang="de-DE" dirty="0"/>
          </a:p>
          <a:p>
            <a:r>
              <a:rPr lang="de-DE" dirty="0"/>
              <a:t>Soll Berlin also später von der </a:t>
            </a:r>
          </a:p>
          <a:p>
            <a:r>
              <a:rPr lang="de-DE" dirty="0"/>
              <a:t>Nordsee aus versorgt werden?</a:t>
            </a:r>
          </a:p>
          <a:p>
            <a:endParaRPr lang="de-DE" dirty="0"/>
          </a:p>
          <a:p>
            <a:r>
              <a:rPr lang="de-DE" dirty="0"/>
              <a:t>Das müsste man aber doch </a:t>
            </a:r>
          </a:p>
          <a:p>
            <a:r>
              <a:rPr lang="de-DE" dirty="0"/>
              <a:t>regional schaffen können!!!</a:t>
            </a:r>
          </a:p>
          <a:p>
            <a:endParaRPr lang="de-DE" dirty="0"/>
          </a:p>
          <a:p>
            <a:r>
              <a:rPr lang="de-DE" dirty="0"/>
              <a:t>Geplant ist auch noch </a:t>
            </a:r>
          </a:p>
          <a:p>
            <a:r>
              <a:rPr lang="de-DE" dirty="0"/>
              <a:t>600 km ein Gleichstromkabel </a:t>
            </a:r>
          </a:p>
          <a:p>
            <a:r>
              <a:rPr lang="de-DE" dirty="0"/>
              <a:t>durch die Ostsee nach Litauen, </a:t>
            </a:r>
          </a:p>
          <a:p>
            <a:r>
              <a:rPr lang="de-DE" dirty="0"/>
              <a:t>Lettland und Estland.</a:t>
            </a:r>
          </a:p>
        </p:txBody>
      </p:sp>
      <p:cxnSp>
        <p:nvCxnSpPr>
          <p:cNvPr id="9" name="Gerade Verbindung mit Pfeil 8">
            <a:extLst>
              <a:ext uri="{FF2B5EF4-FFF2-40B4-BE49-F238E27FC236}">
                <a16:creationId xmlns:a16="http://schemas.microsoft.com/office/drawing/2014/main" id="{B64F99BA-DDCF-0E26-A620-2C0F761D451A}"/>
              </a:ext>
            </a:extLst>
          </p:cNvPr>
          <p:cNvCxnSpPr/>
          <p:nvPr/>
        </p:nvCxnSpPr>
        <p:spPr>
          <a:xfrm flipH="1">
            <a:off x="7053943" y="989045"/>
            <a:ext cx="1735494" cy="78377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979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7CD74F0-FB60-F3F5-D39F-2E7846FCB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215" y="185225"/>
            <a:ext cx="6961569" cy="6487550"/>
          </a:xfrm>
          <a:prstGeom prst="rect">
            <a:avLst/>
          </a:prstGeom>
        </p:spPr>
      </p:pic>
      <p:sp>
        <p:nvSpPr>
          <p:cNvPr id="2" name="Textfeld 1">
            <a:extLst>
              <a:ext uri="{FF2B5EF4-FFF2-40B4-BE49-F238E27FC236}">
                <a16:creationId xmlns:a16="http://schemas.microsoft.com/office/drawing/2014/main" id="{9406E657-8073-0734-DA5A-B017B5646BFF}"/>
              </a:ext>
            </a:extLst>
          </p:cNvPr>
          <p:cNvSpPr txBox="1"/>
          <p:nvPr/>
        </p:nvSpPr>
        <p:spPr>
          <a:xfrm>
            <a:off x="217171" y="308610"/>
            <a:ext cx="1499662" cy="1200329"/>
          </a:xfrm>
          <a:prstGeom prst="rect">
            <a:avLst/>
          </a:prstGeom>
          <a:noFill/>
        </p:spPr>
        <p:txBody>
          <a:bodyPr wrap="square" rtlCol="0">
            <a:spAutoFit/>
          </a:bodyPr>
          <a:lstStyle/>
          <a:p>
            <a:r>
              <a:rPr lang="de-DE" dirty="0"/>
              <a:t>Bestehende 380 kV und</a:t>
            </a:r>
          </a:p>
          <a:p>
            <a:r>
              <a:rPr lang="de-DE" dirty="0"/>
              <a:t>220 kV Leitungen</a:t>
            </a:r>
          </a:p>
        </p:txBody>
      </p:sp>
    </p:spTree>
    <p:extLst>
      <p:ext uri="{BB962C8B-B14F-4D97-AF65-F5344CB8AC3E}">
        <p14:creationId xmlns:p14="http://schemas.microsoft.com/office/powerpoint/2010/main" val="1347002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551919-0162-BC8C-AEFF-9416DF25497E}"/>
              </a:ext>
            </a:extLst>
          </p:cNvPr>
          <p:cNvSpPr>
            <a:spLocks noGrp="1"/>
          </p:cNvSpPr>
          <p:nvPr>
            <p:ph type="title"/>
          </p:nvPr>
        </p:nvSpPr>
        <p:spPr>
          <a:xfrm>
            <a:off x="838200" y="18255"/>
            <a:ext cx="10515600" cy="840161"/>
          </a:xfrm>
        </p:spPr>
        <p:txBody>
          <a:bodyPr/>
          <a:lstStyle/>
          <a:p>
            <a:r>
              <a:rPr lang="de-DE" dirty="0"/>
              <a:t>MV Erneuerbare Energien</a:t>
            </a:r>
          </a:p>
        </p:txBody>
      </p:sp>
      <p:sp>
        <p:nvSpPr>
          <p:cNvPr id="3" name="Inhaltsplatzhalter 2">
            <a:extLst>
              <a:ext uri="{FF2B5EF4-FFF2-40B4-BE49-F238E27FC236}">
                <a16:creationId xmlns:a16="http://schemas.microsoft.com/office/drawing/2014/main" id="{C88F7FD1-0824-5C1F-7976-F3187ECFCFDB}"/>
              </a:ext>
            </a:extLst>
          </p:cNvPr>
          <p:cNvSpPr>
            <a:spLocks noGrp="1"/>
          </p:cNvSpPr>
          <p:nvPr>
            <p:ph idx="1"/>
          </p:nvPr>
        </p:nvSpPr>
        <p:spPr>
          <a:xfrm>
            <a:off x="838200" y="985463"/>
            <a:ext cx="10515600" cy="5854281"/>
          </a:xfrm>
        </p:spPr>
        <p:txBody>
          <a:bodyPr>
            <a:normAutofit fontScale="92500"/>
          </a:bodyPr>
          <a:lstStyle/>
          <a:p>
            <a:r>
              <a:rPr lang="de-DE" dirty="0"/>
              <a:t>MV möchte vor allem </a:t>
            </a:r>
            <a:r>
              <a:rPr lang="de-DE" u="sng" dirty="0"/>
              <a:t>die Bürger besser beteiligen</a:t>
            </a:r>
            <a:r>
              <a:rPr lang="de-DE" dirty="0"/>
              <a:t>: „Jeweils 0,3 Cent pro Kilowattstunde sollen deshalb an die Gemeinde und direkt an die Einwohner fließen. Die Extra-Einnahme soll dafür sorgen, dass Betroffene Windräder akzeptieren. Etwas niedrigere Sätze gelten für neue Solaranlagen.“ Dagegen gibt es </a:t>
            </a:r>
            <a:r>
              <a:rPr lang="de-DE" u="sng" dirty="0"/>
              <a:t>Proteste der Windkraftbranche</a:t>
            </a:r>
            <a:r>
              <a:rPr lang="de-DE" dirty="0"/>
              <a:t>: siehe NDR 24.02.2026: </a:t>
            </a:r>
            <a:r>
              <a:rPr lang="de-DE" dirty="0">
                <a:hlinkClick r:id="rId2"/>
              </a:rPr>
              <a:t>https://www.ndr.de/nachrichten/mecklenburg-vorpommern/windkraft-branche-rot-rot-in-mv-wuergt-energiewende-ab,windkraft-222.html</a:t>
            </a:r>
            <a:endParaRPr lang="de-DE" dirty="0"/>
          </a:p>
          <a:p>
            <a:r>
              <a:rPr lang="de-DE" dirty="0"/>
              <a:t>Windenergie- und Solarausbau wird im Regionalen Raumentwicklungsplan Vorpommern geplant, hier liegt am 26.01.2026 ein neuer Entwurf vor, siehe hier: </a:t>
            </a:r>
            <a:r>
              <a:rPr lang="de-DE" dirty="0">
                <a:hlinkClick r:id="rId3"/>
              </a:rPr>
              <a:t>https://www.rpv-vorpommern.de/</a:t>
            </a:r>
            <a:endParaRPr lang="de-DE" dirty="0"/>
          </a:p>
          <a:p>
            <a:r>
              <a:rPr lang="de-DE" dirty="0"/>
              <a:t>Der NABU kritisiert die Planung: </a:t>
            </a:r>
            <a:r>
              <a:rPr lang="de-DE" dirty="0">
                <a:hlinkClick r:id="rId4"/>
              </a:rPr>
              <a:t>https://mecklenburg-vorpommern.nabu.de/umwelt-und-ressourcen/energie/erneuerbare-energien-energiewende/windkraft-und-artenschutz/konflikte/35671.html</a:t>
            </a:r>
            <a:endParaRPr lang="de-DE" dirty="0"/>
          </a:p>
          <a:p>
            <a:endParaRPr lang="de-DE" dirty="0"/>
          </a:p>
          <a:p>
            <a:endParaRPr lang="de-DE" dirty="0"/>
          </a:p>
        </p:txBody>
      </p:sp>
    </p:spTree>
    <p:extLst>
      <p:ext uri="{BB962C8B-B14F-4D97-AF65-F5344CB8AC3E}">
        <p14:creationId xmlns:p14="http://schemas.microsoft.com/office/powerpoint/2010/main" val="304941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A31CF-5ABA-A3B1-13AB-D437E675EA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13901A-1033-FF89-D841-F058EB70A678}"/>
              </a:ext>
            </a:extLst>
          </p:cNvPr>
          <p:cNvSpPr>
            <a:spLocks noGrp="1"/>
          </p:cNvSpPr>
          <p:nvPr>
            <p:ph type="title"/>
          </p:nvPr>
        </p:nvSpPr>
        <p:spPr>
          <a:xfrm>
            <a:off x="838200" y="111513"/>
            <a:ext cx="10515600" cy="1014760"/>
          </a:xfrm>
        </p:spPr>
        <p:txBody>
          <a:bodyPr/>
          <a:lstStyle/>
          <a:p>
            <a:r>
              <a:rPr lang="de-DE" dirty="0"/>
              <a:t>Abschaffung von Kohlekraftwerken</a:t>
            </a:r>
          </a:p>
        </p:txBody>
      </p:sp>
      <p:sp>
        <p:nvSpPr>
          <p:cNvPr id="3" name="Inhaltsplatzhalter 2">
            <a:extLst>
              <a:ext uri="{FF2B5EF4-FFF2-40B4-BE49-F238E27FC236}">
                <a16:creationId xmlns:a16="http://schemas.microsoft.com/office/drawing/2014/main" id="{7037A761-524E-4A0E-CAB2-B1AB70718E61}"/>
              </a:ext>
            </a:extLst>
          </p:cNvPr>
          <p:cNvSpPr>
            <a:spLocks noGrp="1"/>
          </p:cNvSpPr>
          <p:nvPr>
            <p:ph idx="1"/>
          </p:nvPr>
        </p:nvSpPr>
        <p:spPr>
          <a:xfrm>
            <a:off x="838200" y="1253330"/>
            <a:ext cx="10515600" cy="5381645"/>
          </a:xfrm>
        </p:spPr>
        <p:txBody>
          <a:bodyPr>
            <a:normAutofit fontScale="92500" lnSpcReduction="20000"/>
          </a:bodyPr>
          <a:lstStyle/>
          <a:p>
            <a:pPr marL="0" indent="0">
              <a:buNone/>
            </a:pPr>
            <a:r>
              <a:rPr lang="de-DE" dirty="0"/>
              <a:t>Aber mit der Abschaffung von Kohlekraftwerken könnte man viel erreichen, die 10.000.000.000 t CO2 emittieren: </a:t>
            </a:r>
          </a:p>
          <a:p>
            <a:pPr marL="0" indent="0">
              <a:buNone/>
            </a:pPr>
            <a:r>
              <a:rPr lang="de-DE" dirty="0"/>
              <a:t>In China gibt es: 3115, in Indien 841, in den USA 427, in Deutschland 100 … </a:t>
            </a:r>
          </a:p>
          <a:p>
            <a:pPr marL="0" indent="0">
              <a:buNone/>
            </a:pPr>
            <a:r>
              <a:rPr lang="de-DE" dirty="0"/>
              <a:t>Aber wie: </a:t>
            </a:r>
            <a:r>
              <a:rPr lang="de-DE" u="sng" dirty="0"/>
              <a:t>Die erzeugen doch unsere Energie</a:t>
            </a:r>
            <a:r>
              <a:rPr lang="de-DE" dirty="0"/>
              <a:t>? </a:t>
            </a:r>
          </a:p>
          <a:p>
            <a:pPr marL="0" indent="0">
              <a:buNone/>
            </a:pPr>
            <a:r>
              <a:rPr lang="de-DE" b="1" dirty="0"/>
              <a:t>Wie viele erneuerbare Energien brauchen wir, um dies zu ersetzen</a:t>
            </a:r>
            <a:r>
              <a:rPr lang="de-DE" dirty="0"/>
              <a:t>?????</a:t>
            </a:r>
          </a:p>
          <a:p>
            <a:pPr marL="0" indent="0">
              <a:buNone/>
            </a:pPr>
            <a:r>
              <a:rPr lang="de-DE" dirty="0"/>
              <a:t>2000 TWh ist der Energieverbrauch Deutschlands nach der Energiewende, dabei ist auch Wasserstoff einbezogen (um sicher zu gehen, kann man auch noch 3000 TWh ausrechnen). Wir rechnen mit dem </a:t>
            </a:r>
            <a:r>
              <a:rPr lang="de-DE" b="1" dirty="0"/>
              <a:t>Landwindpark Werder </a:t>
            </a:r>
            <a:r>
              <a:rPr lang="de-DE" b="1" dirty="0" err="1"/>
              <a:t>Kessin</a:t>
            </a:r>
            <a:r>
              <a:rPr lang="de-DE" dirty="0"/>
              <a:t>, er hat eine Jahresleistung von geschätzt 300 Gigawattstunden, das sind </a:t>
            </a:r>
            <a:r>
              <a:rPr lang="de-DE" b="1" dirty="0"/>
              <a:t>0,3 Terawattstunden</a:t>
            </a:r>
            <a:r>
              <a:rPr lang="de-DE" dirty="0"/>
              <a:t>: </a:t>
            </a:r>
          </a:p>
          <a:p>
            <a:pPr marL="0" indent="0">
              <a:buNone/>
            </a:pPr>
            <a:r>
              <a:rPr lang="de-DE" dirty="0">
                <a:highlight>
                  <a:srgbClr val="FFFF00"/>
                </a:highlight>
              </a:rPr>
              <a:t>Rechnet aus</a:t>
            </a:r>
            <a:r>
              <a:rPr lang="de-DE" dirty="0"/>
              <a:t>:</a:t>
            </a:r>
          </a:p>
          <a:p>
            <a:pPr marL="0" indent="0">
              <a:buNone/>
            </a:pPr>
            <a:r>
              <a:rPr lang="de-DE" dirty="0"/>
              <a:t>2000 TWh / 0,3 TWh = ___6666.66______</a:t>
            </a:r>
          </a:p>
          <a:p>
            <a:pPr marL="0" indent="0">
              <a:buNone/>
            </a:pPr>
            <a:r>
              <a:rPr lang="de-DE" dirty="0"/>
              <a:t>3000 TWh / 0,3 TWh = ___10.000________</a:t>
            </a:r>
          </a:p>
          <a:p>
            <a:pPr marL="0" indent="0">
              <a:buNone/>
            </a:pPr>
            <a:r>
              <a:rPr lang="de-DE" dirty="0"/>
              <a:t>Wir müssen also _6666___oder _10.000__ Windparks aufbauen. </a:t>
            </a:r>
          </a:p>
          <a:p>
            <a:pPr marL="0" indent="0">
              <a:buNone/>
            </a:pPr>
            <a:endParaRPr lang="de-DE" dirty="0"/>
          </a:p>
        </p:txBody>
      </p:sp>
    </p:spTree>
    <p:extLst>
      <p:ext uri="{BB962C8B-B14F-4D97-AF65-F5344CB8AC3E}">
        <p14:creationId xmlns:p14="http://schemas.microsoft.com/office/powerpoint/2010/main" val="2704853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3EA392-1979-A4C3-517E-6B7A4D237081}"/>
              </a:ext>
            </a:extLst>
          </p:cNvPr>
          <p:cNvSpPr>
            <a:spLocks noGrp="1"/>
          </p:cNvSpPr>
          <p:nvPr>
            <p:ph type="title"/>
          </p:nvPr>
        </p:nvSpPr>
        <p:spPr>
          <a:xfrm>
            <a:off x="838200" y="0"/>
            <a:ext cx="10515600" cy="1009651"/>
          </a:xfrm>
        </p:spPr>
        <p:txBody>
          <a:bodyPr/>
          <a:lstStyle/>
          <a:p>
            <a:r>
              <a:rPr lang="de-DE" dirty="0"/>
              <a:t>MV Erneuerbare Energien</a:t>
            </a:r>
          </a:p>
        </p:txBody>
      </p:sp>
      <p:sp>
        <p:nvSpPr>
          <p:cNvPr id="3" name="Inhaltsplatzhalter 2">
            <a:extLst>
              <a:ext uri="{FF2B5EF4-FFF2-40B4-BE49-F238E27FC236}">
                <a16:creationId xmlns:a16="http://schemas.microsoft.com/office/drawing/2014/main" id="{5A162B0E-478D-1F7C-B3FC-3D56C528D063}"/>
              </a:ext>
            </a:extLst>
          </p:cNvPr>
          <p:cNvSpPr>
            <a:spLocks noGrp="1"/>
          </p:cNvSpPr>
          <p:nvPr>
            <p:ph idx="1"/>
          </p:nvPr>
        </p:nvSpPr>
        <p:spPr>
          <a:xfrm>
            <a:off x="838200" y="1009651"/>
            <a:ext cx="10515600" cy="595214"/>
          </a:xfrm>
        </p:spPr>
        <p:txBody>
          <a:bodyPr>
            <a:normAutofit fontScale="70000" lnSpcReduction="20000"/>
          </a:bodyPr>
          <a:lstStyle/>
          <a:p>
            <a:r>
              <a:rPr lang="de-DE" dirty="0"/>
              <a:t>Regionaler Raumentwicklungsplan Vorpommern, Zweiter Entwurf 2026: </a:t>
            </a:r>
            <a:r>
              <a:rPr lang="de-DE" dirty="0">
                <a:hlinkClick r:id="rId2"/>
              </a:rPr>
              <a:t>https://www.rpv-vorpommern.de/regionalplanung/rrep-vp-neuaufstellung-2-entwurf-2026</a:t>
            </a:r>
            <a:endParaRPr lang="de-DE" dirty="0"/>
          </a:p>
          <a:p>
            <a:endParaRPr lang="de-DE" dirty="0"/>
          </a:p>
        </p:txBody>
      </p:sp>
      <p:pic>
        <p:nvPicPr>
          <p:cNvPr id="5" name="Grafik 4">
            <a:extLst>
              <a:ext uri="{FF2B5EF4-FFF2-40B4-BE49-F238E27FC236}">
                <a16:creationId xmlns:a16="http://schemas.microsoft.com/office/drawing/2014/main" id="{F0CA39AC-BDC3-D020-E1E4-FEF10C890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913" y="2019302"/>
            <a:ext cx="4388814" cy="4458478"/>
          </a:xfrm>
          <a:prstGeom prst="rect">
            <a:avLst/>
          </a:prstGeom>
        </p:spPr>
      </p:pic>
      <p:sp>
        <p:nvSpPr>
          <p:cNvPr id="6" name="Textfeld 5">
            <a:extLst>
              <a:ext uri="{FF2B5EF4-FFF2-40B4-BE49-F238E27FC236}">
                <a16:creationId xmlns:a16="http://schemas.microsoft.com/office/drawing/2014/main" id="{B404A479-32DA-E1E0-3BF0-A582DD8D2B56}"/>
              </a:ext>
            </a:extLst>
          </p:cNvPr>
          <p:cNvSpPr txBox="1"/>
          <p:nvPr/>
        </p:nvSpPr>
        <p:spPr>
          <a:xfrm>
            <a:off x="6964986" y="2019302"/>
            <a:ext cx="4388814" cy="2585323"/>
          </a:xfrm>
          <a:prstGeom prst="rect">
            <a:avLst/>
          </a:prstGeom>
          <a:noFill/>
        </p:spPr>
        <p:txBody>
          <a:bodyPr wrap="square" rtlCol="0">
            <a:spAutoFit/>
          </a:bodyPr>
          <a:lstStyle/>
          <a:p>
            <a:r>
              <a:rPr lang="de-DE" dirty="0"/>
              <a:t>Gebiete für Windkraft werden z.B. unter Grimmen vermehrt ausgewiesen, bei uns in  der Nähe eher wenig.</a:t>
            </a:r>
          </a:p>
          <a:p>
            <a:endParaRPr lang="de-DE" dirty="0"/>
          </a:p>
          <a:p>
            <a:r>
              <a:rPr lang="de-DE" dirty="0"/>
              <a:t>Es fällt auf, dass generell nicht so viele Gebiete ausgewiesen sind. </a:t>
            </a:r>
          </a:p>
          <a:p>
            <a:endParaRPr lang="de-DE" dirty="0"/>
          </a:p>
          <a:p>
            <a:r>
              <a:rPr lang="de-DE" dirty="0"/>
              <a:t>Berlin kann man so mit unserem Landwind </a:t>
            </a:r>
          </a:p>
          <a:p>
            <a:r>
              <a:rPr lang="de-DE" dirty="0"/>
              <a:t>- so mein Eindruck - nicht versorgen. </a:t>
            </a:r>
          </a:p>
        </p:txBody>
      </p:sp>
    </p:spTree>
    <p:extLst>
      <p:ext uri="{BB962C8B-B14F-4D97-AF65-F5344CB8AC3E}">
        <p14:creationId xmlns:p14="http://schemas.microsoft.com/office/powerpoint/2010/main" val="492161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4C816-4159-148F-FCEA-1E4CA30130A3}"/>
              </a:ext>
            </a:extLst>
          </p:cNvPr>
          <p:cNvSpPr>
            <a:spLocks noGrp="1"/>
          </p:cNvSpPr>
          <p:nvPr>
            <p:ph type="title"/>
          </p:nvPr>
        </p:nvSpPr>
        <p:spPr>
          <a:xfrm>
            <a:off x="510987" y="0"/>
            <a:ext cx="11134165" cy="845110"/>
          </a:xfrm>
        </p:spPr>
        <p:txBody>
          <a:bodyPr>
            <a:normAutofit fontScale="90000"/>
          </a:bodyPr>
          <a:lstStyle/>
          <a:p>
            <a:r>
              <a:rPr lang="de-DE" dirty="0"/>
              <a:t>Sparen durch den richtigen Ort für Elektrolyseure</a:t>
            </a:r>
          </a:p>
        </p:txBody>
      </p:sp>
      <p:sp>
        <p:nvSpPr>
          <p:cNvPr id="3" name="Inhaltsplatzhalter 2">
            <a:extLst>
              <a:ext uri="{FF2B5EF4-FFF2-40B4-BE49-F238E27FC236}">
                <a16:creationId xmlns:a16="http://schemas.microsoft.com/office/drawing/2014/main" id="{0A6B105D-329E-62AB-DBFA-6AB664D5C3D6}"/>
              </a:ext>
            </a:extLst>
          </p:cNvPr>
          <p:cNvSpPr>
            <a:spLocks noGrp="1"/>
          </p:cNvSpPr>
          <p:nvPr>
            <p:ph idx="1"/>
          </p:nvPr>
        </p:nvSpPr>
        <p:spPr>
          <a:xfrm>
            <a:off x="510987" y="978459"/>
            <a:ext cx="11134164" cy="5583705"/>
          </a:xfrm>
        </p:spPr>
        <p:txBody>
          <a:bodyPr>
            <a:normAutofit lnSpcReduction="10000"/>
          </a:bodyPr>
          <a:lstStyle/>
          <a:p>
            <a:r>
              <a:rPr lang="de-DE" dirty="0"/>
              <a:t>5.000.000 Mill. t Wasserstoff (5.000.000 Mill. t Importe), darüber braucht man:</a:t>
            </a:r>
          </a:p>
          <a:p>
            <a:r>
              <a:rPr lang="de-DE" dirty="0"/>
              <a:t>500 Elektrolyseure mit 10.000 t Jahresleistung. Sie brauchen 100 MW.</a:t>
            </a:r>
          </a:p>
          <a:p>
            <a:r>
              <a:rPr lang="de-DE" dirty="0"/>
              <a:t>500 * 100 MW = 50.000 MW, das sind 50 GW Leistung</a:t>
            </a:r>
          </a:p>
          <a:p>
            <a:r>
              <a:rPr lang="de-DE" dirty="0"/>
              <a:t>Eine 380 kV Donaumast Freileitung kann als Doppelsystem (2 * 2 GW) 4 GW Strom transportieren. </a:t>
            </a:r>
          </a:p>
          <a:p>
            <a:r>
              <a:rPr lang="de-DE" dirty="0"/>
              <a:t>Für 50 GW Leistung braucht man also: 50 / 4 = 12,5 mal eine solche 380 kV Freileitung. </a:t>
            </a:r>
          </a:p>
          <a:p>
            <a:r>
              <a:rPr lang="de-DE" dirty="0"/>
              <a:t>Kosten für 400 km: 400 * 1,6 = 640 Mill. 400 * 4,2 Mill. = 1680 Mill. bzw. 1,6 Mrd., 12,5 * 1,68 Mrd. = 21 Mrd. </a:t>
            </a:r>
          </a:p>
          <a:p>
            <a:r>
              <a:rPr lang="de-DE" dirty="0"/>
              <a:t>D.h. würde man die Elektrolyseure 400 km weiter im Land anschließen und z.B. mit Offshore Wind Strom betreiben, dann würde dies den Betrag von 21 Mrd. kosten. </a:t>
            </a:r>
          </a:p>
          <a:p>
            <a:endParaRPr lang="de-DE" dirty="0"/>
          </a:p>
          <a:p>
            <a:endParaRPr lang="de-DE" dirty="0"/>
          </a:p>
        </p:txBody>
      </p:sp>
    </p:spTree>
    <p:extLst>
      <p:ext uri="{BB962C8B-B14F-4D97-AF65-F5344CB8AC3E}">
        <p14:creationId xmlns:p14="http://schemas.microsoft.com/office/powerpoint/2010/main" val="2744600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936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CBBC42A-60B7-923D-5FC3-07A40BDD39EB}"/>
              </a:ext>
            </a:extLst>
          </p:cNvPr>
          <p:cNvSpPr>
            <a:spLocks noGrp="1"/>
          </p:cNvSpPr>
          <p:nvPr>
            <p:ph type="ctrTitle"/>
          </p:nvPr>
        </p:nvSpPr>
        <p:spPr/>
        <p:txBody>
          <a:bodyPr/>
          <a:lstStyle/>
          <a:p>
            <a:r>
              <a:rPr lang="de-DE" dirty="0"/>
              <a:t>Teil 2</a:t>
            </a:r>
          </a:p>
        </p:txBody>
      </p:sp>
      <p:sp>
        <p:nvSpPr>
          <p:cNvPr id="7" name="Untertitel 6">
            <a:extLst>
              <a:ext uri="{FF2B5EF4-FFF2-40B4-BE49-F238E27FC236}">
                <a16:creationId xmlns:a16="http://schemas.microsoft.com/office/drawing/2014/main" id="{79AE03FF-D6E8-013F-4B9A-58BC960D3E1C}"/>
              </a:ext>
            </a:extLst>
          </p:cNvPr>
          <p:cNvSpPr>
            <a:spLocks noGrp="1"/>
          </p:cNvSpPr>
          <p:nvPr>
            <p:ph type="subTitle" idx="1"/>
          </p:nvPr>
        </p:nvSpPr>
        <p:spPr/>
        <p:txBody>
          <a:bodyPr/>
          <a:lstStyle/>
          <a:p>
            <a:r>
              <a:rPr lang="de-DE" dirty="0"/>
              <a:t>Gesetzliche Basis, Regulierung, Kosten</a:t>
            </a:r>
          </a:p>
        </p:txBody>
      </p:sp>
    </p:spTree>
    <p:extLst>
      <p:ext uri="{BB962C8B-B14F-4D97-AF65-F5344CB8AC3E}">
        <p14:creationId xmlns:p14="http://schemas.microsoft.com/office/powerpoint/2010/main" val="1658285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B83F99-443A-8868-A28F-76F5F04A1C53}"/>
              </a:ext>
            </a:extLst>
          </p:cNvPr>
          <p:cNvSpPr>
            <a:spLocks noGrp="1"/>
          </p:cNvSpPr>
          <p:nvPr>
            <p:ph type="title"/>
          </p:nvPr>
        </p:nvSpPr>
        <p:spPr>
          <a:xfrm>
            <a:off x="433137" y="0"/>
            <a:ext cx="11526253" cy="741780"/>
          </a:xfrm>
        </p:spPr>
        <p:txBody>
          <a:bodyPr/>
          <a:lstStyle/>
          <a:p>
            <a:r>
              <a:rPr lang="de-DE" dirty="0"/>
              <a:t>Gesetzliche Basis</a:t>
            </a:r>
          </a:p>
        </p:txBody>
      </p:sp>
      <p:sp>
        <p:nvSpPr>
          <p:cNvPr id="3" name="Inhaltsplatzhalter 2">
            <a:extLst>
              <a:ext uri="{FF2B5EF4-FFF2-40B4-BE49-F238E27FC236}">
                <a16:creationId xmlns:a16="http://schemas.microsoft.com/office/drawing/2014/main" id="{59B1A538-F7A3-1975-F753-4E819EAA1886}"/>
              </a:ext>
            </a:extLst>
          </p:cNvPr>
          <p:cNvSpPr>
            <a:spLocks noGrp="1"/>
          </p:cNvSpPr>
          <p:nvPr>
            <p:ph idx="1"/>
          </p:nvPr>
        </p:nvSpPr>
        <p:spPr>
          <a:xfrm>
            <a:off x="1" y="741780"/>
            <a:ext cx="12191999" cy="5979694"/>
          </a:xfrm>
        </p:spPr>
        <p:txBody>
          <a:bodyPr>
            <a:normAutofit fontScale="47500" lnSpcReduction="20000"/>
          </a:bodyPr>
          <a:lstStyle/>
          <a:p>
            <a:r>
              <a:rPr lang="de-DE" dirty="0"/>
              <a:t>Koordiniert wird der Aufbau erneuerbarer Energien und alles andere auch von der Bundesnetzagentur in Bonn. Neu ist eine weitere Institution, die KO NEP, die nun einen zusätzlichen Plan erstellt, in dem die Gasnetze und Wasserstoffnetz und die Elektrolyseure geplant werden und dies mit den Stromnetzen abgestimmt wird.  Ab 2026 wird von der KO.NEP  ein gemeinsamer Netzentwicklungsplan Gas und Wasserstoff der Bundesnetzagentur vorgelegt. </a:t>
            </a:r>
          </a:p>
          <a:p>
            <a:r>
              <a:rPr lang="de-DE" dirty="0"/>
              <a:t>Das Bundesministerium für Wirtschaft und Klimaschutz BMWK stellt nicht nur Langfristszenarien  zur Verfügung, sondern hat begonnen, eine Systementwicklungsstrategie SES (siehe Ausgabe vom November 2024)  zu entwickeln, die im Energiewirtschaftsgesetz als Grundlage für die Netzentwicklungspläne der Bundesnetzagentur dienen soll</a:t>
            </a:r>
          </a:p>
          <a:p>
            <a:r>
              <a:rPr lang="de-DE" dirty="0"/>
              <a:t>Die Bundesnetzagentur und KO NEP wird auch eine Regionalisierung und räumlich Verteilung der Lasten geplant, d.h. die Solar- und Windkraftleistung wird auf die von den Bundesländern gemeldeten freien Flächen verteilt. Im Prinzip kann die Bundesnetzagentur also auch Netzausbau sparen, indem sie z.B. viel Windenergie im Norden ansiedelt und direkt dort Elektrolyseure und von dort Wasserstoffpipelines legt, aber keine Freileitungen. Auch die Kraftwerksstandort müssen mit der Bundesnetzagentur abgesprochen werden. Die Bundesnetzagentur wird mit dieser Einbindung von Elektrolyseuren und der Einbeziehung regionaler Aspekte zum zentralen Motor und Koordinator der Energiewende. </a:t>
            </a:r>
          </a:p>
          <a:p>
            <a:r>
              <a:rPr lang="de-DE" dirty="0"/>
              <a:t>Die Industrie müsste aber bei der KO NEP ernsthaft mitarbeiten, die Zahlen für Elektrolyseure, die dort gemeldet wurden sind erscheinen nicht realistisch, die Excel-Tabellen zum Wasserstoffbedarf erscheinen so, als ob die Chemieindustrie nicht so richtig mitmachen wollte. Leverkusen Chempark H braucht im Jahr 2035 nur 80.000 MWh Strom für Wasserstoff, das sind 2400 Tonnen. Ludwigshafen braucht 300.000 MWh Strom für Wasserstoff, das sind 9000 Tonnen Wasserstoff.</a:t>
            </a:r>
          </a:p>
          <a:p>
            <a:r>
              <a:rPr lang="de-DE" dirty="0"/>
              <a:t>Die Energiewende beruht auf einer Reihe von Gesetzen: dem Energiewirtschaftsgesetz (EnWG), das Basisgesetz für die deutsche Energiewirtschaft, hier z.B. geregelt, dass für den Netzausbau die Netzbetreiber (Übertragungsnetzbetreiber, Verteilnetzbetreiber) verantwortlich sind, der Netzausbau selbst wird von vier Gesetzen geregelt: Das Energiewirtschaftsgesetz (EnWG), das Energieleitungsausbaugesetz (</a:t>
            </a:r>
            <a:r>
              <a:rPr lang="de-DE" dirty="0" err="1"/>
              <a:t>EnLAG</a:t>
            </a:r>
            <a:r>
              <a:rPr lang="de-DE" dirty="0"/>
              <a:t>), das Netzausbaubeschleunigungsgesetz Übertragungsnetz (NABEG) und das Bundesbedarfsplangesetz (</a:t>
            </a:r>
            <a:r>
              <a:rPr lang="de-DE" dirty="0" err="1"/>
              <a:t>BBPlG</a:t>
            </a:r>
            <a:r>
              <a:rPr lang="de-DE" dirty="0"/>
              <a:t>). Der Bedarf für den Netzausbau wird vom Netzentwicklungsplan (NEP) dargelegt. Es gibt viele weitere Gesetze, die Auswirkungen auf die Energiewende haben z.B. ein Bündel von Gesetzen genannt Windenergie-Beschleunigungsgesetz. Und es gibt auch Verordnungen, die nicht vom Bundestag beschlossen werden müssen. </a:t>
            </a:r>
          </a:p>
          <a:p>
            <a:r>
              <a:rPr lang="de-DE" dirty="0"/>
              <a:t>Das Gesetz, dass den Aufbau erneuerbarer Energien lenkt, ist das Erneuerbare-Energien-Gesetz (EEG), es besteht seit 2000 und ist mehrfach geändert worden, dort stehen konkrete Ausbauziele drin. Es verpflichtet die Verteilnetznetzbetreiber erneuerbare Energien vorrangig an das Stromnetz anzuschließen. Dies soll nun im sog. Netzpaket abgeschafft werden. Zentral für das EEG ist, dass es bestimmte Vergütungssätze garantiert für den eingespeisten Strom. Die Betreiber verkaufen den Strom aber dennoch auf dem Markt. Das Geld, dass sie auf dem Markt verdienen, zahlt die Bundesregierung nicht, sie zahlt aber den Unterschiedsbetrag bis hin zum Vergütungssatz. Zuerst wurden diese Unterschiedsbeträge über den Strompreis von den Verbrauchern bezahlt, die Industrie war teils befreit, ab 2022 wurde diese sog. EEG-Umlage vom Staat übernommen, 2025 lag der staatliche Finanzierungsbedarf bei 17 Mrd. Euro.  </a:t>
            </a:r>
          </a:p>
          <a:p>
            <a:r>
              <a:rPr lang="de-DE" b="1" dirty="0"/>
              <a:t>Dies ist eigentlich eine sehr gute Idee: </a:t>
            </a:r>
            <a:r>
              <a:rPr lang="de-DE" dirty="0"/>
              <a:t>Der Aufbau erneuerbarer Energien wird von privaten Investoren bezahlt, der Staat bezahlt nur einen zusätzlichen Anreiz für eine etwas höhere Rendite und er gibt Sicherheit für die Investitionen, sodass sich auch Kosten für die Finanzierung verringern, weil die Bank für einen Kredit die Sicherheit hat, dass er zurückgezahlt werden wird. </a:t>
            </a:r>
            <a:r>
              <a:rPr lang="de-DE" b="1" dirty="0"/>
              <a:t>Man muss nur sehen, dass die Kosten für den Staat nicht immer weiter ansteigen. </a:t>
            </a:r>
          </a:p>
          <a:p>
            <a:r>
              <a:rPr lang="de-DE" dirty="0"/>
              <a:t>Die Bundesnetzagentur spricht offen davon, dass Unsicherheiten bestehen, es können nicht alle möglichen Entwicklungen in vollem Umfang berücksichtigt werden, es sei auch unsicher, ob der Aufbau der erneuerbaren Energien wie geplant gelingt, ob Speicherkapazitäten bereitgestellt werden können etc. Auch bezüglich der zukünftigen Stromnachfrage beständen Unsicherheiten. </a:t>
            </a:r>
          </a:p>
          <a:p>
            <a:r>
              <a:rPr lang="de-DE" dirty="0"/>
              <a:t>Schon im November 2024 hat die Bundesnetzagentur einen Vorschlag gemacht, wie sie Elektrolyseure an Plätze lenken will, an denen viel Strom erzeugt wird und somit weniger Netzausbau nötig ist, dadurch können auch Redispatch-Kosten reduziert werden. Dies soll über den Baukostenzuschuss, den eine Elektrolyseurbetreiber an den Übertragungsnetzbetreiber zahlen muss, geschehen: ist der Ort günstig, dann wird wenig Baukostenzuschuss verlangt. Der günstigste Zuschuss ist 20 %, bei 500 MW würden 10 Mill. Euro fällt. Ist der Ort weniger günstig, steigt der Zuschuss auch 100 %, dies wären 60 Mill. Euro. Dies muss von der Politik noch geregelt werden. </a:t>
            </a:r>
          </a:p>
        </p:txBody>
      </p:sp>
    </p:spTree>
    <p:extLst>
      <p:ext uri="{BB962C8B-B14F-4D97-AF65-F5344CB8AC3E}">
        <p14:creationId xmlns:p14="http://schemas.microsoft.com/office/powerpoint/2010/main" val="4256516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56591-CE2D-ECB4-25EE-D05F7FABA55A}"/>
              </a:ext>
            </a:extLst>
          </p:cNvPr>
          <p:cNvSpPr>
            <a:spLocks noGrp="1"/>
          </p:cNvSpPr>
          <p:nvPr>
            <p:ph type="title"/>
          </p:nvPr>
        </p:nvSpPr>
        <p:spPr>
          <a:xfrm>
            <a:off x="263236" y="18256"/>
            <a:ext cx="11720946" cy="868436"/>
          </a:xfrm>
        </p:spPr>
        <p:txBody>
          <a:bodyPr/>
          <a:lstStyle/>
          <a:p>
            <a:r>
              <a:rPr lang="de-DE" dirty="0"/>
              <a:t>Baustellen der Energiewende: Strompreis</a:t>
            </a:r>
          </a:p>
        </p:txBody>
      </p:sp>
      <p:sp>
        <p:nvSpPr>
          <p:cNvPr id="3" name="Inhaltsplatzhalter 2">
            <a:extLst>
              <a:ext uri="{FF2B5EF4-FFF2-40B4-BE49-F238E27FC236}">
                <a16:creationId xmlns:a16="http://schemas.microsoft.com/office/drawing/2014/main" id="{5FE41CF0-D6AF-ED82-BCC4-FC5AAD410936}"/>
              </a:ext>
            </a:extLst>
          </p:cNvPr>
          <p:cNvSpPr>
            <a:spLocks noGrp="1"/>
          </p:cNvSpPr>
          <p:nvPr>
            <p:ph idx="1"/>
          </p:nvPr>
        </p:nvSpPr>
        <p:spPr>
          <a:xfrm>
            <a:off x="263237" y="886692"/>
            <a:ext cx="11720945" cy="5953052"/>
          </a:xfrm>
        </p:spPr>
        <p:txBody>
          <a:bodyPr>
            <a:normAutofit fontScale="55000" lnSpcReduction="20000"/>
          </a:bodyPr>
          <a:lstStyle/>
          <a:p>
            <a:pPr marL="0" indent="0">
              <a:buNone/>
            </a:pPr>
            <a:r>
              <a:rPr lang="de-DE" dirty="0"/>
              <a:t>Der Strompreis setzt sich aus Sicht der Haushalte aus mehreren Komponenten zusammen. Hier haben sich mehrere Änderungen ergeben, z.B. sind ab 2023 die Kosten für das EEG nicht mehr im Strompreis enthalten. </a:t>
            </a:r>
          </a:p>
          <a:p>
            <a:r>
              <a:rPr lang="de-DE" dirty="0"/>
              <a:t>Für 2023: </a:t>
            </a:r>
          </a:p>
          <a:p>
            <a:r>
              <a:rPr lang="de-DE" dirty="0"/>
              <a:t>41 % für Kosten der Energiebeschaffung (der Preis für die Produktion von Strom in den Kraftwerken … als eine Basis für den Preis für den Strom auf dem Strommarkt), dann </a:t>
            </a:r>
          </a:p>
          <a:p>
            <a:r>
              <a:rPr lang="de-DE" dirty="0"/>
              <a:t>12 % Vertrieb/Marge, der Profit der Stadtwerke, </a:t>
            </a:r>
          </a:p>
          <a:p>
            <a:r>
              <a:rPr lang="de-DE" dirty="0"/>
              <a:t>4 % Konzessionskosten, die an die Kommune abgeführt werden, </a:t>
            </a:r>
          </a:p>
          <a:p>
            <a:r>
              <a:rPr lang="de-DE" dirty="0"/>
              <a:t>4,5 % Stromsteuer an den Staat, </a:t>
            </a:r>
          </a:p>
          <a:p>
            <a:r>
              <a:rPr lang="de-DE" dirty="0"/>
              <a:t>16 % Mehrwertsteuer, </a:t>
            </a:r>
          </a:p>
          <a:p>
            <a:r>
              <a:rPr lang="de-DE" dirty="0"/>
              <a:t>3 % sonstige Umlagen und </a:t>
            </a:r>
          </a:p>
          <a:p>
            <a:r>
              <a:rPr lang="de-DE" dirty="0"/>
              <a:t>20 % </a:t>
            </a:r>
            <a:r>
              <a:rPr lang="de-DE" dirty="0">
                <a:solidFill>
                  <a:srgbClr val="7030A0"/>
                </a:solidFill>
              </a:rPr>
              <a:t>Netzentgelte</a:t>
            </a:r>
            <a:r>
              <a:rPr lang="de-DE" dirty="0"/>
              <a:t>, womit den Netzbetreibern (Übertragungsnetzbetreiber und Verteilnetzbetreiber) </a:t>
            </a:r>
            <a:r>
              <a:rPr lang="de-DE" dirty="0">
                <a:solidFill>
                  <a:srgbClr val="7030A0"/>
                </a:solidFill>
              </a:rPr>
              <a:t>der Betrieb, aber auch der Ausbau, also die oben erwähnten 408 Mrd. Euro, sonstige Kosten, auch die Redispatch-Kosten und Kosten zur Vorhaltung von Netzreservekraftwerken und Kapazitätsreserveanlagen (die anspringen, wenn kein Wind und keine Sonne da ist)</a:t>
            </a:r>
            <a:r>
              <a:rPr lang="de-DE" dirty="0"/>
              <a:t>. Das geht bei Gaskraftwerken leicht, bei Kohlekraftwerken braucht man schon einen kleinen Vorlauf. Und in Zukunft werden auch die gerade geplanten wasserstofffähigen neuen Gaskraftwerke unter die Netzentgelte fallen. Aber da dies sehr teuer werden wird, wird hier derzeit an einem besonderen Mechanismus, dem Kapazitätsmechanismus, gebastelt, der eine Finanzierung ermöglichen soll – ohne dass die Netzentgelte extrem stark ansteigen. Es kann sein, dass der Staat auch hier Zuschüsse zahlen wird. </a:t>
            </a:r>
          </a:p>
          <a:p>
            <a:r>
              <a:rPr lang="de-DE" dirty="0"/>
              <a:t>Denn sonst kann der Verbraucher die Strompreise nicht mehr bezahlen und die Industrie bekommt heute schon Zuschüsse für die Stromkosten.  </a:t>
            </a:r>
          </a:p>
          <a:p>
            <a:r>
              <a:rPr lang="de-DE" dirty="0"/>
              <a:t>Beim Thema Netzentgelte wird deutlich, welche große Rolle der Bundesnetzagentur zukommt, die etwa die Netzentgelte und Verteilernetzgebühren festlegt und damit die Höhe beeinflusst, zu den Kosten zur Vorhaltung von Netzreservekraftwerken und Kapazitätsreserveanlagen gibt es eine eigene Webseite bei der Bundesnetzagentur, mit dem Titel ‚Netzengpassmanagement‘.</a:t>
            </a:r>
          </a:p>
          <a:p>
            <a:r>
              <a:rPr lang="de-DE" dirty="0"/>
              <a:t>Aktuell hat die CDU/SPD Regierung für 2026 einen 6,5 Mrd. staatlichen Zuschuss zu den Netzentgelten beschlossen, um die Verbraucher zu entlasten und für 2026 niedrigere Strompreise zu ermöglichen und für 600.000 Unternehmen und Landwirte wird eine dauerhaft niedrigere Stromsteuer eingeplant. Auch die Gasspeicherumlage fällt weg, siehe: </a:t>
            </a:r>
            <a:r>
              <a:rPr lang="de-DE" dirty="0">
                <a:hlinkClick r:id="rId2"/>
              </a:rPr>
              <a:t>https://www.bundesregierung.de/breg-de/aktuelles/niedrigere-netzentgelte-2382396</a:t>
            </a:r>
            <a:endParaRPr lang="de-DE" dirty="0"/>
          </a:p>
          <a:p>
            <a:r>
              <a:rPr lang="de-DE" dirty="0"/>
              <a:t>Was sind Redispatch Kosten?</a:t>
            </a:r>
          </a:p>
          <a:p>
            <a:endParaRPr lang="de-DE" dirty="0"/>
          </a:p>
          <a:p>
            <a:endParaRPr lang="de-DE" dirty="0"/>
          </a:p>
        </p:txBody>
      </p:sp>
    </p:spTree>
    <p:extLst>
      <p:ext uri="{BB962C8B-B14F-4D97-AF65-F5344CB8AC3E}">
        <p14:creationId xmlns:p14="http://schemas.microsoft.com/office/powerpoint/2010/main" val="1706489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04EC4A-5F11-20BE-BE88-3240A5E72CEF}"/>
              </a:ext>
            </a:extLst>
          </p:cNvPr>
          <p:cNvSpPr>
            <a:spLocks noGrp="1"/>
          </p:cNvSpPr>
          <p:nvPr>
            <p:ph type="title"/>
          </p:nvPr>
        </p:nvSpPr>
        <p:spPr>
          <a:xfrm>
            <a:off x="471055" y="0"/>
            <a:ext cx="11336055" cy="862426"/>
          </a:xfrm>
        </p:spPr>
        <p:txBody>
          <a:bodyPr>
            <a:normAutofit fontScale="90000"/>
          </a:bodyPr>
          <a:lstStyle/>
          <a:p>
            <a:r>
              <a:rPr lang="de-DE" dirty="0"/>
              <a:t>Baustellen der Energiewende: Strommarkt, Redispatch</a:t>
            </a:r>
          </a:p>
        </p:txBody>
      </p:sp>
      <p:sp>
        <p:nvSpPr>
          <p:cNvPr id="3" name="Inhaltsplatzhalter 2">
            <a:extLst>
              <a:ext uri="{FF2B5EF4-FFF2-40B4-BE49-F238E27FC236}">
                <a16:creationId xmlns:a16="http://schemas.microsoft.com/office/drawing/2014/main" id="{4E8F00B3-8B9D-56C9-F2E3-552056EB062A}"/>
              </a:ext>
            </a:extLst>
          </p:cNvPr>
          <p:cNvSpPr>
            <a:spLocks noGrp="1"/>
          </p:cNvSpPr>
          <p:nvPr>
            <p:ph idx="1"/>
          </p:nvPr>
        </p:nvSpPr>
        <p:spPr>
          <a:xfrm>
            <a:off x="0" y="994948"/>
            <a:ext cx="12191999" cy="5670895"/>
          </a:xfrm>
        </p:spPr>
        <p:txBody>
          <a:bodyPr>
            <a:normAutofit fontScale="47500" lnSpcReduction="20000"/>
          </a:bodyPr>
          <a:lstStyle/>
          <a:p>
            <a:r>
              <a:rPr lang="de-DE" dirty="0"/>
              <a:t>Kontroversen löst der Strommarkt aus: die Übertragungsnetzbetreiber ÜNB planen immer 1 - 2 Tage im voraus (genannt Kraftwerkseinsatzplanung – Dispatch), auch nach Wetterbericht, früher mussten sie im Jahr 3 Anpassungen vornehmen, heute teils im Monat 200 mal neu entschieden Kraftwerke etwa aus der sog. Netzreserve hochzufahren, Speicher abzurufen, Strom zu importieren, z.B. wenn doch die Sonne für die für morgen angemeldeten Solaranlagen nicht scheinen, z.B. bei einem Gewitter (das nennt sich </a:t>
            </a:r>
            <a:r>
              <a:rPr lang="de-DE" u="sng" dirty="0"/>
              <a:t>Redispatch … erneute Planung</a:t>
            </a:r>
            <a:r>
              <a:rPr lang="de-DE" dirty="0"/>
              <a:t>). Sie müssen dabei – soweit ich dies verstanden haben - die Langzeitverträge für Stromabnahme erfüllen mit den Stadtwerken und der Industrie, aber auch Leuten Strom liefern, die dies gerade an der Strombörse kurzfristig gekauft haben (dafür gibt es vier Regelzonen: betrieben von den ÜNB TenneT, 50Hertz, Amprion und TransnetBW). Das geht offenbar, - soweit ich dies verstanden habe - weil die spontan gehandelten Mengen am Strommarkt gegenüber dem Gesamtvolumen recht niedrig sind. Offenbar würden sie dann auch von Großbatterien Strom ‚kaufen‘, wenn dies den Strom günstig anbieten. Das Strom immer bereitsteht, nennt sich Systemsicherheit (z.B. gab es in Spanien 28.04.2025 einen Blackout). </a:t>
            </a:r>
          </a:p>
          <a:p>
            <a:r>
              <a:rPr lang="de-DE" dirty="0"/>
              <a:t>Es gibt weitere Probleme: z.B. bei starken Wind werden Offshore Windparks abgeschaltet und auch z.B. Landwindparks in Mecklenburg Vorpommern abgeschaltet (Quartalsbericht Netzengpassmanagement 04/2024, S. 13, Engpass Pasewalk), da die Leitungen nicht dick genug sind, um den Strom in den Süden zu leiten, sonst gehen die Transformatoren oder Leitungen durch Überbelastung kaputt. Die Betreiber dieser Windparks bekommen aber trotzdem Geld, das sind die sog. Redispatch Kosten, </a:t>
            </a:r>
            <a:r>
              <a:rPr lang="de-DE" b="1" dirty="0"/>
              <a:t>die auf die Stromkosten der Verbraucher als ein Teil der Netzentgelte aufgeschlagen werden, </a:t>
            </a:r>
            <a:r>
              <a:rPr lang="de-DE" dirty="0"/>
              <a:t>dazu kommt, dass bei erhöhtem Bedarf etwa im Süden Deutschlands teure Gaskraftwerke angeworfen werden, dies geht – soweit ich das verstanden habe -  ebenfalls als Redispatch in den Strompreis ein, kurz: das bezahlen wir. </a:t>
            </a:r>
          </a:p>
          <a:p>
            <a:r>
              <a:rPr lang="de-DE" dirty="0"/>
              <a:t>Die </a:t>
            </a:r>
            <a:r>
              <a:rPr lang="de-DE" dirty="0" err="1"/>
              <a:t>Redispatchkosten</a:t>
            </a:r>
            <a:r>
              <a:rPr lang="de-DE" dirty="0"/>
              <a:t> wurden durch eine Reform der Bundesnetzagentur hin zu Redispatch 2.0 bereits gesenkt. Offizielle Infos u.a. zu den Kosten von Redispatch gibt es hier, sie sind von 1,8 Mrd. 2023 auf 1,1 Mrd. 2025 gesunken: Webseite: Bundesnetzagentur Netzengpassmanagement; und Energy Charts: </a:t>
            </a:r>
            <a:r>
              <a:rPr lang="de-DE" dirty="0">
                <a:hlinkClick r:id="rId3"/>
              </a:rPr>
              <a:t>https://www.energy-charts.info/charts/energy_redispatch/chart.htm?l=de&amp;c=DE</a:t>
            </a:r>
            <a:endParaRPr lang="de-DE" dirty="0"/>
          </a:p>
          <a:p>
            <a:r>
              <a:rPr lang="de-DE" dirty="0"/>
              <a:t>Die </a:t>
            </a:r>
            <a:r>
              <a:rPr lang="de-DE" dirty="0" err="1"/>
              <a:t>Redispatchkosten</a:t>
            </a:r>
            <a:r>
              <a:rPr lang="de-DE" dirty="0"/>
              <a:t> sinken hoffentlich in Zukunft ab, wenn mehrere Stromleitungen u.a. die Erdleitung Südlink mit 4 GW Leistung vom Norden in den Süden 2028 fertig ist.</a:t>
            </a:r>
          </a:p>
          <a:p>
            <a:r>
              <a:rPr lang="de-DE" dirty="0"/>
              <a:t>Die Fertigstellung von Südlink hatte sich durch die Politik (Bayern) verzögert. Sie wurde auch dadurch verzögert 2015 durch die Politik vereinbart wurde Erdkabel statt Freileitungen zu nutzen, dies hatten viele in der Bevölkerung gewünscht, siehe: </a:t>
            </a:r>
            <a:r>
              <a:rPr lang="de-DE" dirty="0">
                <a:hlinkClick r:id="rId4"/>
              </a:rPr>
              <a:t>https://de.wikipedia.org/wiki/Suedlink</a:t>
            </a:r>
            <a:endParaRPr lang="de-DE" dirty="0"/>
          </a:p>
          <a:p>
            <a:r>
              <a:rPr lang="de-DE" dirty="0"/>
              <a:t>4 GW Leistung der Erdleitungen hat Wumms, die Erdkabel ersetzen 8 Freileitungen mit 500 MW. Eine größere Stadt mit Industrie braucht z.B. 1,5 GW, eine mittelgroße 250.000 Einwohner-Stadt nur für Haushalte ca. 50 MW, mit E-Autos 200 MW. </a:t>
            </a:r>
          </a:p>
          <a:p>
            <a:r>
              <a:rPr lang="de-DE" dirty="0"/>
              <a:t>Ende 2024 waren 7,4 GW Leistung in den Nordsee Windparks aktiv – eine Leistung, die natürlich je nach Wind schwankt – davon kann also ab 2028 viel mehr in den Süden gebracht werden – und vor Ort kann dann noch weiterer vorhandener Strom in Wasserstoff umgewandelt werden (weitere Ostsee-Offshore-Windparks wird es nicht geben, wg. Naturschutz und Tourismusüberlegungen, der Ausbau konzentriert sich auf die Nordsee und dann auf Projekte mit Dänemark z.B. zusammen). </a:t>
            </a:r>
          </a:p>
          <a:p>
            <a:r>
              <a:rPr lang="de-DE" dirty="0"/>
              <a:t>Die </a:t>
            </a:r>
            <a:r>
              <a:rPr lang="de-DE" dirty="0" err="1"/>
              <a:t>Redispatchkosten</a:t>
            </a:r>
            <a:r>
              <a:rPr lang="de-DE" dirty="0"/>
              <a:t> würden auch absinken, wenn man es erlauben würde, den abgeregelten Strom vor Ort im Norden in Elektrolyseuren zu nutzen, dies ist im Moment regulatorisch noch nicht erlaubt – soweit ich das verstanden habe – daran wird gerade im Ministerium gearbeitet (Nutzen statt abregeln).</a:t>
            </a:r>
          </a:p>
          <a:p>
            <a:r>
              <a:rPr lang="de-DE" dirty="0" err="1"/>
              <a:t>Redispatchkosten</a:t>
            </a:r>
            <a:r>
              <a:rPr lang="de-DE" dirty="0"/>
              <a:t> waren auch deshalb gestiegen, weil die erneuerbaren Energien mehr einspeisen, dadurch mehr Strom fließt, aber dann, wenn dieser wegbricht, auch höhere Strommengen durch konventionelle Kraftwerke und Reservekraftwerke ‚nachgefüttert‘ werden müssen, die dafür auch kompensiert werden, dies ist die sog. </a:t>
            </a:r>
            <a:r>
              <a:rPr lang="de-DE" dirty="0" err="1"/>
              <a:t>Momentanreserve</a:t>
            </a:r>
            <a:r>
              <a:rPr lang="de-DE" dirty="0"/>
              <a:t>, um die Schwingung von 50 Hertz im Stromnetz zu halten. Diese Infos findet sich z.B. nicht auf </a:t>
            </a:r>
            <a:r>
              <a:rPr lang="de-DE" dirty="0" err="1"/>
              <a:t>Youtube</a:t>
            </a:r>
            <a:r>
              <a:rPr lang="de-DE" dirty="0"/>
              <a:t>. Wie dies später einmal ohne Generatoren der Gas- oder Kohlekraftwerke gehen soll, die die 50 Hertz Schwingung erzeugen ist noch nicht ganz geklärt, dazu bedarf es eines neuen Stromrichterkonzepts, siehe mein Text: 00Teil3, S. 99.</a:t>
            </a:r>
          </a:p>
          <a:p>
            <a:endParaRPr lang="de-DE" dirty="0"/>
          </a:p>
        </p:txBody>
      </p:sp>
    </p:spTree>
    <p:extLst>
      <p:ext uri="{BB962C8B-B14F-4D97-AF65-F5344CB8AC3E}">
        <p14:creationId xmlns:p14="http://schemas.microsoft.com/office/powerpoint/2010/main" val="3740457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DFD246-2A98-B282-F0E2-EA8D94D0E6E9}"/>
              </a:ext>
            </a:extLst>
          </p:cNvPr>
          <p:cNvSpPr>
            <a:spLocks noGrp="1"/>
          </p:cNvSpPr>
          <p:nvPr>
            <p:ph type="title"/>
          </p:nvPr>
        </p:nvSpPr>
        <p:spPr>
          <a:xfrm>
            <a:off x="209550" y="102556"/>
            <a:ext cx="11772900" cy="1009651"/>
          </a:xfrm>
        </p:spPr>
        <p:txBody>
          <a:bodyPr>
            <a:normAutofit fontScale="90000"/>
          </a:bodyPr>
          <a:lstStyle/>
          <a:p>
            <a:r>
              <a:rPr lang="de-DE" dirty="0"/>
              <a:t>Baustellen der Energiewende: EEG-Reform, Kapazitäts-mechanismus für wasserstofffähige Gaskraftwerke …</a:t>
            </a:r>
          </a:p>
        </p:txBody>
      </p:sp>
      <p:sp>
        <p:nvSpPr>
          <p:cNvPr id="3" name="Inhaltsplatzhalter 2">
            <a:extLst>
              <a:ext uri="{FF2B5EF4-FFF2-40B4-BE49-F238E27FC236}">
                <a16:creationId xmlns:a16="http://schemas.microsoft.com/office/drawing/2014/main" id="{B8022668-ED6A-07F5-E760-A1255A992850}"/>
              </a:ext>
            </a:extLst>
          </p:cNvPr>
          <p:cNvSpPr>
            <a:spLocks noGrp="1"/>
          </p:cNvSpPr>
          <p:nvPr>
            <p:ph idx="1"/>
          </p:nvPr>
        </p:nvSpPr>
        <p:spPr>
          <a:xfrm>
            <a:off x="118110" y="1219307"/>
            <a:ext cx="11955780" cy="5638693"/>
          </a:xfrm>
        </p:spPr>
        <p:txBody>
          <a:bodyPr>
            <a:normAutofit fontScale="62500" lnSpcReduction="20000"/>
          </a:bodyPr>
          <a:lstStyle/>
          <a:p>
            <a:pPr marL="0" indent="0">
              <a:buNone/>
            </a:pPr>
            <a:r>
              <a:rPr lang="de-DE" dirty="0"/>
              <a:t>Am 01.08.2024 ist vom BMWK ein Bericht mit dem Titel Strommarktdesign der Zukunft veröffentlicht worden, hier geht es darum, nach dem Auslaufen des EEG neue, europarechtskompatible Anreizformen zu entwickeln, favorisiert wird eine Kapazitätszahlung mit Refinanzierungsaspekt, dies ist eine feste Zahlung je nach kWh installierte Leistung, bei einer Kompensation für zu wenig Gewinne und eine Rückzahlung bei zu vielen Gewinnen gegenüber einer Referenzanlage. Ebenso wird diskutiert, wie eine Kapazitätsmechanismus ausgestaltet werden soll, dieses soll ab 2028 „operativ“ sein. Mit dem </a:t>
            </a:r>
            <a:r>
              <a:rPr lang="de-DE" dirty="0">
                <a:solidFill>
                  <a:srgbClr val="0070C0"/>
                </a:solidFill>
              </a:rPr>
              <a:t>Kraftwerksicherheitsgesetz sind jetzt schon 5 GW für wasserstofffähige Gaskraftwerke ausgeschrieben </a:t>
            </a:r>
            <a:r>
              <a:rPr lang="de-DE" dirty="0"/>
              <a:t>worden und 2 GW für Modernisierungen. In der CDU/SPD Koalition wurde unter Wirtschaftsministerin Katharina Reiche beschlossen 20 GW Gaskraftwerke zu bauen, das wären 40 Kraftwerksblöcke a 500 MW. Sie wollte diese zuerst als reine Gaskraftwerke bauen. Hintergrund: Erdgas kommt nicht mehr aus Russland, aber kann nun aus Norwegen bezogen werden. Dies hat sie gegenüber der SPD nicht durchsetzen können, es gab eine Einigung darauf, </a:t>
            </a:r>
            <a:r>
              <a:rPr lang="de-DE" dirty="0">
                <a:solidFill>
                  <a:srgbClr val="0070C0"/>
                </a:solidFill>
              </a:rPr>
              <a:t>dass die neuen Kraftwerke wasserstofffähig sein müssen, also mittelfristig von Erdgas auf Wasserstoff umgestellt werden können</a:t>
            </a:r>
            <a:r>
              <a:rPr lang="de-DE" dirty="0"/>
              <a:t>. </a:t>
            </a:r>
          </a:p>
          <a:p>
            <a:pPr marL="0" indent="0">
              <a:buNone/>
            </a:pPr>
            <a:r>
              <a:rPr lang="de-DE" dirty="0"/>
              <a:t>In Arbeit in den Ministerien ist derzeit wie die Finanzierung bzw. wie ein Kapazitätsmechanismus zur Finanzierung von wasserstofffähigen Gaskraftwerken aussehen könnten. Problem ist, dass die wasserstofffähigen Gaskraftwerke teuer sind, aber nachher im Winter vielleicht nur weniger Wochen laufen und man nur in diesen Wochen damit Geld verdienen kann … so ist es schwer, die Investition wieder hereinzubekommen bzw. einen Kredit dafür zurückzuzahlen. Dazu kommt, dass die EU Kommission dem zustimmen muss, da es sich um eine teilweise Subventionierung handeln könnte und hier ist die EU Generaldirektion Wettbewerb bzw. die DG Competition zuständig und kann ggf. Auflagen erteilen. (siehe zu diesen Infos: Tagesschau. Einigung mit Leerstellen, 14.11.2025). Hierzu wird derzeit ein neues Kraftwerkssicherheitsgesetz (KWSG) erarbeitet, dass die Bezahlung für wasserstofffähige Gaskraftwerke, aber auch für die sonstigen Kraftwerke, die in der sog. Netzreserve stehen und die im Notfall angehen müssen, geregelt wird. Im Januar 2026 ist nun eine Einigung mit der EU Kommission erfolgt, 12 Gigawatt werden gebaut, davon müssen 10 Gigawatt langfristig Strom liefern können, d.h. Gaskraftwerke sein. Sämtliche Kraftwerke müssen wasserstofffähig sein. Bis 2040 sollen 2 GW und bis 2043 4 GW auf Wasserstoff umgestellt werden. Ab 2045 sollen die Anlagen zu Beginn schon mit Wasserstoff laufen, es wird allerdings angemerkt, dass dies technisch noch nicht ganz geklärt sei (In den Startlöchern für neue Gaskraftwerke, FAZ, 17.01.2026). Eine Möglichkeit sei auch, bestehende Gasturbinenkraftwerke umzurüsten. Der Neubau eines 15 MW Gasturbinenkraftwerks koste 30 Mill. Euro, ein H2-ready Retrofit koste 3 Mill. Euro, siehe dazu diese Infos. Siehe: https://www.bdew.de/online-magazin-zweitausend50/gleichgewicht/wasserstoff-so-werden-kraftwerke-h2-ready/ - Zugegriffen: 05.12.2025. </a:t>
            </a:r>
          </a:p>
          <a:p>
            <a:pPr marL="0" indent="0">
              <a:buNone/>
            </a:pPr>
            <a:endParaRPr lang="de-DE" dirty="0"/>
          </a:p>
        </p:txBody>
      </p:sp>
    </p:spTree>
    <p:extLst>
      <p:ext uri="{BB962C8B-B14F-4D97-AF65-F5344CB8AC3E}">
        <p14:creationId xmlns:p14="http://schemas.microsoft.com/office/powerpoint/2010/main" val="1658637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7A1F3-645A-4620-FCB9-5C402F251185}"/>
              </a:ext>
            </a:extLst>
          </p:cNvPr>
          <p:cNvSpPr>
            <a:spLocks noGrp="1"/>
          </p:cNvSpPr>
          <p:nvPr>
            <p:ph type="title"/>
          </p:nvPr>
        </p:nvSpPr>
        <p:spPr>
          <a:xfrm>
            <a:off x="565483" y="617788"/>
            <a:ext cx="11225463" cy="1325563"/>
          </a:xfrm>
        </p:spPr>
        <p:txBody>
          <a:bodyPr>
            <a:normAutofit fontScale="90000"/>
          </a:bodyPr>
          <a:lstStyle/>
          <a:p>
            <a:r>
              <a:rPr lang="de-DE" dirty="0"/>
              <a:t>Baustellen der Energiewende: es gibt noch keine bundesweite Förderung für Elektrolyseure, die ggf. eine Lenkung für Standorte für Elektrolyseure vorsieht, der Aufbau Wasserstoffkernnetz geht voran</a:t>
            </a:r>
          </a:p>
        </p:txBody>
      </p:sp>
      <p:sp>
        <p:nvSpPr>
          <p:cNvPr id="3" name="Inhaltsplatzhalter 2">
            <a:extLst>
              <a:ext uri="{FF2B5EF4-FFF2-40B4-BE49-F238E27FC236}">
                <a16:creationId xmlns:a16="http://schemas.microsoft.com/office/drawing/2014/main" id="{FBA95A4F-E0F8-F560-4037-2D39096651BA}"/>
              </a:ext>
            </a:extLst>
          </p:cNvPr>
          <p:cNvSpPr>
            <a:spLocks noGrp="1"/>
          </p:cNvSpPr>
          <p:nvPr>
            <p:ph idx="1"/>
          </p:nvPr>
        </p:nvSpPr>
        <p:spPr>
          <a:xfrm>
            <a:off x="838200" y="2506662"/>
            <a:ext cx="10515600" cy="4351338"/>
          </a:xfrm>
        </p:spPr>
        <p:txBody>
          <a:bodyPr>
            <a:normAutofit fontScale="62500" lnSpcReduction="20000"/>
          </a:bodyPr>
          <a:lstStyle/>
          <a:p>
            <a:pPr marL="0" indent="0">
              <a:buNone/>
            </a:pPr>
            <a:r>
              <a:rPr lang="de-DE" dirty="0"/>
              <a:t>Elektrolyseure werden derzeit nicht bundesweit, sondern teils auf Länderebene gefördert, derzeit ist in den Ministerien ein Vorschlag in der Diskussion Wasserstoff Erdgas beizumischen, als Zwangsquote, um den Hochlauf der Wasserstoffwirtschaft voranzubringen. Die ersten Abnehmer werden die Stahlwerke sein, das sind aber erst einmal nicht so hohe Mengen: pro umgebauten </a:t>
            </a:r>
            <a:r>
              <a:rPr lang="de-DE" dirty="0" err="1"/>
              <a:t>Midrex-Direkreduktionsofen</a:t>
            </a:r>
            <a:r>
              <a:rPr lang="de-DE" dirty="0"/>
              <a:t> vielleicht anfangs 50.000 t Wasserstoff … weil noch mit Erdgas gemischt werden wird … es werden derzeit 3 </a:t>
            </a:r>
            <a:r>
              <a:rPr lang="de-DE" dirty="0" err="1"/>
              <a:t>Midrex</a:t>
            </a:r>
            <a:r>
              <a:rPr lang="de-DE" dirty="0"/>
              <a:t>-Direktreduktionsanlagen gebaut, Duisburg, SHS-Saarstahl, Salzgitter Stahl / VW Wolfsburg … die Chemieindustrie baut von selbst Elektrolyseure, allerdings für die Entschwefelung von Erdöl-Raffinerien, sonst baut sie ihre Anlagen nicht um, das ist ein Hemmnis für den Wasserstoffhochlauf und die Politik traut sich bislang nicht hier z.B. einen EU Umbauplan für Chemie zu erzwingen …</a:t>
            </a:r>
          </a:p>
          <a:p>
            <a:pPr marL="0" indent="0">
              <a:buNone/>
            </a:pPr>
            <a:r>
              <a:rPr lang="de-DE" dirty="0"/>
              <a:t>Das Wasserstoffkernnetz wird bis 2032 aufgebaut, das Netz wurde bereits genehmigt, Investitionskosten 18,9 Mrd., die Industrie will es finanzieren, die Netzentgelte werden einheitlich festgelegt, gehen die Kosten höher, will der Staat einspringen, dies wird aber über ein Amortisationskonto später zurückbezahlt. Auch aus europäischen Töpfen (IPCEI) soll eine Förderung erfolgen. Siehe mein Text: 00Teil3, S. 102. </a:t>
            </a:r>
          </a:p>
          <a:p>
            <a:pPr marL="0" indent="0">
              <a:buNone/>
            </a:pPr>
            <a:r>
              <a:rPr lang="de-DE" dirty="0"/>
              <a:t>Es steht aber im Raum, dass auch für Elektrolyseure eine bundesweite neue Regelung getroffen werden sollte: Schon im November 2024 hat die Bundesnetzagentur einen Vorschlag gemacht, wie sie Elektrolyseure an Plätze lenken will, an denen viel Strom erzeugt wird und somit wenig Netzausbau nötig ist, dadurch können auch Redispatch-Kosten reduziert werden. Dies soll über den Baukostenzuschuss, den eine Elektrolyseurbetreiber an den Übertragungsnetzbetreiber zahlen muss, geschehen: ist der Ort günstig, dann wird wenig Baukostenzuschuss verlangt. Der günstigste Zuschuss ist 20 %, bei 500 MW würden 10 Mill. Euro fällt. Ist der Ort weniger günstig, steigt der Zuschuss auch 100 %, dies wären 60 Mill. Euro</a:t>
            </a:r>
          </a:p>
          <a:p>
            <a:endParaRPr lang="de-DE" dirty="0"/>
          </a:p>
        </p:txBody>
      </p:sp>
    </p:spTree>
    <p:extLst>
      <p:ext uri="{BB962C8B-B14F-4D97-AF65-F5344CB8AC3E}">
        <p14:creationId xmlns:p14="http://schemas.microsoft.com/office/powerpoint/2010/main" val="1244508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5C1B9-C8E7-B77A-3AD6-E5A4EB34B185}"/>
              </a:ext>
            </a:extLst>
          </p:cNvPr>
          <p:cNvSpPr>
            <a:spLocks noGrp="1"/>
          </p:cNvSpPr>
          <p:nvPr>
            <p:ph type="title"/>
          </p:nvPr>
        </p:nvSpPr>
        <p:spPr>
          <a:xfrm>
            <a:off x="838200" y="0"/>
            <a:ext cx="10515600" cy="840220"/>
          </a:xfrm>
        </p:spPr>
        <p:txBody>
          <a:bodyPr/>
          <a:lstStyle/>
          <a:p>
            <a:r>
              <a:rPr lang="de-DE" dirty="0"/>
              <a:t>Klimageld</a:t>
            </a:r>
          </a:p>
        </p:txBody>
      </p:sp>
      <p:sp>
        <p:nvSpPr>
          <p:cNvPr id="3" name="Inhaltsplatzhalter 2">
            <a:extLst>
              <a:ext uri="{FF2B5EF4-FFF2-40B4-BE49-F238E27FC236}">
                <a16:creationId xmlns:a16="http://schemas.microsoft.com/office/drawing/2014/main" id="{658CF433-9FAD-61E3-3746-658F90DD57D8}"/>
              </a:ext>
            </a:extLst>
          </p:cNvPr>
          <p:cNvSpPr>
            <a:spLocks noGrp="1"/>
          </p:cNvSpPr>
          <p:nvPr>
            <p:ph idx="1"/>
          </p:nvPr>
        </p:nvSpPr>
        <p:spPr>
          <a:xfrm>
            <a:off x="568036" y="1105189"/>
            <a:ext cx="11111346" cy="5378738"/>
          </a:xfrm>
        </p:spPr>
        <p:txBody>
          <a:bodyPr>
            <a:normAutofit fontScale="85000" lnSpcReduction="20000"/>
          </a:bodyPr>
          <a:lstStyle/>
          <a:p>
            <a:r>
              <a:rPr lang="de-DE" dirty="0"/>
              <a:t>Die Politik hatte eigentlich vor, ein </a:t>
            </a:r>
            <a:r>
              <a:rPr lang="de-DE" b="1" u="sng" dirty="0"/>
              <a:t>Klimageld</a:t>
            </a:r>
            <a:r>
              <a:rPr lang="de-DE" dirty="0"/>
              <a:t> an </a:t>
            </a:r>
            <a:r>
              <a:rPr lang="de-DE" u="sng" dirty="0"/>
              <a:t>ärmere Haushalte</a:t>
            </a:r>
            <a:r>
              <a:rPr lang="de-DE" dirty="0"/>
              <a:t> zu zahlen, weil diese durch die höheren Stromkosten besonders betroffen sind. Dies hatte aber Christian Lindner von der FDP blockiert und in die Zukunft geschoben. </a:t>
            </a:r>
          </a:p>
          <a:p>
            <a:r>
              <a:rPr lang="de-DE" dirty="0"/>
              <a:t>Die reicheren Haushalte können die höheren Stromkosten normalerweise problemlos zahlen, die Industrie bekommt Strompreiskompensationen, also staatlich erniedrige Strompreise.</a:t>
            </a:r>
          </a:p>
          <a:p>
            <a:r>
              <a:rPr lang="de-DE" dirty="0"/>
              <a:t>Derzeit ist die Diskussionslage komplexer: Das Wohngeld wurde auch aufgrund der höheren Energiekosten erhöht (davon profitieren aber noch wenige Personen), siehe oben, gerade hat die Bundesregierung einen Zuschuss zu den Netzentgelten bezahlt und damit für alle den Strompreis für 2026 abgesenkt, für Personen, die 3500 kWh verbrauchen, z.B. 100 Euro Stromkosten im Jahr weniger … davon profitieren aber auch viele reiche Personen sehr stark …   </a:t>
            </a:r>
          </a:p>
          <a:p>
            <a:r>
              <a:rPr lang="de-DE" dirty="0"/>
              <a:t>Die Frage ist also: Klimageld oder Stromkostensenkung? Und: wie kann man das Klimageld ausgestalten, dass wirklich die ärmeren Haushalte profitieren? </a:t>
            </a:r>
          </a:p>
          <a:p>
            <a:r>
              <a:rPr lang="de-DE" dirty="0"/>
              <a:t>Die Linke fordert offenbar ein Klimageld von 350 Euro (wie viel würde das Kosten, wenn man die an 10 Millionen ärmere Haushalte auszahlt? 3,5 Mrd. Euro … das ist eine ganze Menge, aber weniger als der Zuschuss zum Netzentgelt für 2026!!!)</a:t>
            </a:r>
          </a:p>
          <a:p>
            <a:r>
              <a:rPr lang="de-DE" dirty="0">
                <a:highlight>
                  <a:srgbClr val="FFFF00"/>
                </a:highlight>
              </a:rPr>
              <a:t>Was denkt ihr dazu?</a:t>
            </a:r>
          </a:p>
          <a:p>
            <a:endParaRPr lang="de-DE" dirty="0"/>
          </a:p>
          <a:p>
            <a:endParaRPr lang="de-DE" dirty="0"/>
          </a:p>
        </p:txBody>
      </p:sp>
    </p:spTree>
    <p:extLst>
      <p:ext uri="{BB962C8B-B14F-4D97-AF65-F5344CB8AC3E}">
        <p14:creationId xmlns:p14="http://schemas.microsoft.com/office/powerpoint/2010/main" val="1935065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E3B92-8DE0-419C-CF06-576C26B9896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9DD68C88-9E05-E987-AB7E-F5E5F9CE2DCB}"/>
              </a:ext>
            </a:extLst>
          </p:cNvPr>
          <p:cNvSpPr>
            <a:spLocks noGrp="1"/>
          </p:cNvSpPr>
          <p:nvPr>
            <p:ph idx="1"/>
          </p:nvPr>
        </p:nvSpPr>
        <p:spPr>
          <a:xfrm>
            <a:off x="0" y="782053"/>
            <a:ext cx="12192000" cy="6057691"/>
          </a:xfrm>
        </p:spPr>
        <p:txBody>
          <a:bodyPr>
            <a:normAutofit fontScale="62500" lnSpcReduction="20000"/>
          </a:bodyPr>
          <a:lstStyle/>
          <a:p>
            <a:r>
              <a:rPr lang="de-DE" dirty="0"/>
              <a:t>E-Autos:					180 TWh</a:t>
            </a:r>
          </a:p>
          <a:p>
            <a:r>
              <a:rPr lang="de-DE" dirty="0"/>
              <a:t>E-Lkw:						61 TWh</a:t>
            </a:r>
          </a:p>
          <a:p>
            <a:r>
              <a:rPr lang="de-DE" dirty="0"/>
              <a:t>Wärmepumpen: 					73 TWh</a:t>
            </a:r>
          </a:p>
          <a:p>
            <a:r>
              <a:rPr lang="de-DE" dirty="0"/>
              <a:t>Strom für Wasserstoff für Industrie: 			876 TWh</a:t>
            </a:r>
          </a:p>
          <a:p>
            <a:r>
              <a:rPr lang="de-DE" dirty="0"/>
              <a:t>Dazu kommt: </a:t>
            </a:r>
          </a:p>
          <a:p>
            <a:r>
              <a:rPr lang="de-DE" dirty="0"/>
              <a:t>Unser heutiger Stromverbrauch 			549 TWh (aktuell etwas weniger)</a:t>
            </a:r>
          </a:p>
          <a:p>
            <a:r>
              <a:rPr lang="de-DE" dirty="0"/>
              <a:t>Sonstige Industrie ca. 				100 TWh</a:t>
            </a:r>
          </a:p>
          <a:p>
            <a:r>
              <a:rPr lang="de-DE" dirty="0"/>
              <a:t>Schifffahrt 					8 TWh</a:t>
            </a:r>
          </a:p>
          <a:p>
            <a:r>
              <a:rPr lang="de-DE" dirty="0"/>
              <a:t>Flugverkehr 					100 TWh</a:t>
            </a:r>
          </a:p>
          <a:p>
            <a:r>
              <a:rPr lang="de-DE" dirty="0"/>
              <a:t>Rechenzentren 					18 TWh</a:t>
            </a:r>
          </a:p>
          <a:p>
            <a:pPr marL="0" indent="0">
              <a:buNone/>
            </a:pPr>
            <a:r>
              <a:rPr lang="de-DE" dirty="0"/>
              <a:t>Wie viel ist es insgesamt: 			_______1965 TWh______ d.h. ca. </a:t>
            </a:r>
            <a:r>
              <a:rPr lang="de-DE" b="1" dirty="0"/>
              <a:t>2000 TWh</a:t>
            </a:r>
          </a:p>
          <a:p>
            <a:pPr marL="0" indent="0">
              <a:buNone/>
            </a:pPr>
            <a:r>
              <a:rPr lang="de-DE" dirty="0"/>
              <a:t>Quelle: meine Bierdeckelrechnungen und einige Schätzwerte aus Studien und der Zeitung, für Schiffart, Flugverkehr, Rechenzentren.</a:t>
            </a:r>
          </a:p>
          <a:p>
            <a:pPr marL="0" indent="0">
              <a:buNone/>
            </a:pPr>
            <a:r>
              <a:rPr lang="de-DE" dirty="0">
                <a:highlight>
                  <a:srgbClr val="FFFF00"/>
                </a:highlight>
              </a:rPr>
              <a:t>Wie wird der Stromverbrauch für Wasserstoff gerechnet</a:t>
            </a:r>
            <a:r>
              <a:rPr lang="de-DE" dirty="0"/>
              <a:t>: ich gehe hier davon aus, dass wir 10.000.000 t Wasserstoff brauchen (3 Mill. t für Stahl, 6 Mill. t für Chemie, 1 Mill. t für wasserstofffähige Gaskraftwerke und sonstige Industrie). Dafür brauchen wir 1000 mal einen 100 MW Elektrolyseur (100 Mill. Euro, 2030 50 Mill. Euro), der 100 MW * 8760 = 876.000 MWh Strom pro Jahr benötigt, das sind 876 Gigawattstunden GWh, das sind 0,87 Terawattstunden TWh. Das mal 1000 = 870 TWh Strom braucht man dafür. </a:t>
            </a:r>
          </a:p>
          <a:p>
            <a:pPr marL="0" indent="0">
              <a:buNone/>
            </a:pPr>
            <a:r>
              <a:rPr lang="de-DE" dirty="0"/>
              <a:t>Wenn die Industrie weniger braucht, wenn die Elektrolyseure effizienter arbeiten etc. würde sich diese Strommenge natürlich verringern. Ebenso würde sich diese Strommenge verringern, wenn man die Hälfte des Wasserstoffs importieren würden, etwa in Form von Ammoniak. Dann brächten wir in Deutschland nur noch die Hälfte des Stroms für Wasserstoff, also 438 TWh Strom durch erneuerbare Energien weniger, das wären: </a:t>
            </a:r>
            <a:r>
              <a:rPr lang="de-DE" b="1" dirty="0"/>
              <a:t>1562 TWh</a:t>
            </a:r>
            <a:r>
              <a:rPr lang="de-DE" dirty="0"/>
              <a:t>. </a:t>
            </a:r>
          </a:p>
          <a:p>
            <a:pPr marL="0" indent="0">
              <a:buNone/>
            </a:pPr>
            <a:endParaRPr lang="de-DE" dirty="0"/>
          </a:p>
        </p:txBody>
      </p:sp>
      <p:sp>
        <p:nvSpPr>
          <p:cNvPr id="4" name="Titel 1">
            <a:extLst>
              <a:ext uri="{FF2B5EF4-FFF2-40B4-BE49-F238E27FC236}">
                <a16:creationId xmlns:a16="http://schemas.microsoft.com/office/drawing/2014/main" id="{A8A84C29-AF70-681F-02C9-42AFBB568713}"/>
              </a:ext>
            </a:extLst>
          </p:cNvPr>
          <p:cNvSpPr txBox="1">
            <a:spLocks/>
          </p:cNvSpPr>
          <p:nvPr/>
        </p:nvSpPr>
        <p:spPr>
          <a:xfrm>
            <a:off x="192506" y="18255"/>
            <a:ext cx="11999494" cy="884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Stromverbrauch Deutschland nach Energiewende</a:t>
            </a:r>
          </a:p>
        </p:txBody>
      </p:sp>
    </p:spTree>
    <p:extLst>
      <p:ext uri="{BB962C8B-B14F-4D97-AF65-F5344CB8AC3E}">
        <p14:creationId xmlns:p14="http://schemas.microsoft.com/office/powerpoint/2010/main" val="187791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E805DF-EE98-B00D-8622-08016EF4CAC3}"/>
              </a:ext>
            </a:extLst>
          </p:cNvPr>
          <p:cNvSpPr>
            <a:spLocks noGrp="1"/>
          </p:cNvSpPr>
          <p:nvPr>
            <p:ph type="title"/>
          </p:nvPr>
        </p:nvSpPr>
        <p:spPr/>
        <p:txBody>
          <a:bodyPr>
            <a:normAutofit fontScale="90000"/>
          </a:bodyPr>
          <a:lstStyle/>
          <a:p>
            <a:r>
              <a:rPr lang="de-DE" dirty="0"/>
              <a:t>Weitere Technologien zur Stromerzeugung und Speicherung … Wärmeerzeugung und Speicherung</a:t>
            </a:r>
          </a:p>
        </p:txBody>
      </p:sp>
      <p:sp>
        <p:nvSpPr>
          <p:cNvPr id="3" name="Inhaltsplatzhalter 2">
            <a:extLst>
              <a:ext uri="{FF2B5EF4-FFF2-40B4-BE49-F238E27FC236}">
                <a16:creationId xmlns:a16="http://schemas.microsoft.com/office/drawing/2014/main" id="{34D0A5A4-B8F0-6271-AD34-B99E7E4261F9}"/>
              </a:ext>
            </a:extLst>
          </p:cNvPr>
          <p:cNvSpPr>
            <a:spLocks noGrp="1"/>
          </p:cNvSpPr>
          <p:nvPr>
            <p:ph idx="1"/>
          </p:nvPr>
        </p:nvSpPr>
        <p:spPr/>
        <p:txBody>
          <a:bodyPr>
            <a:normAutofit fontScale="70000" lnSpcReduction="20000"/>
          </a:bodyPr>
          <a:lstStyle/>
          <a:p>
            <a:r>
              <a:rPr lang="de-DE" dirty="0"/>
              <a:t>Man sollte noch nach anderen Technologien suchen: Windkraft ist günstig, aber was ist, wenn der Golfstrom aufhört und Europa abkühlt? Windkraft muss dann einen kanadischen Winter überstehen, da ist Solarenergie vielleicht auch wieder gut. Thermische Speicher, etwa Garagen voller Ziegelsteine mit Solar auf dem Dach? Kleine Windräder überall? Oder die neue Idee der Generatoren an Wasserwirbeln? </a:t>
            </a:r>
          </a:p>
          <a:p>
            <a:r>
              <a:rPr lang="de-DE" dirty="0"/>
              <a:t>Wie funktioniert der große Tauchsieder in Rostock? Siehe Stadtwerke Rostock: https://www.swrag.de/wir-fuer-hier/fuer-die-region/power-to-heat</a:t>
            </a:r>
          </a:p>
          <a:p>
            <a:r>
              <a:rPr lang="de-DE" dirty="0"/>
              <a:t>In den USA hat Form Energy seine Fabrik nun aufgebaut, die günstige Eisen Luft </a:t>
            </a:r>
            <a:r>
              <a:rPr lang="de-DE"/>
              <a:t>(Rost) Batterien </a:t>
            </a:r>
            <a:r>
              <a:rPr lang="de-DE" dirty="0"/>
              <a:t>bauen, die bis zu 100 Stunden Strom abgeben können, also bis in die Dunkelflaute hinein ggf. Strom bereitstellen können, siehe: https://formenergy.com/</a:t>
            </a:r>
          </a:p>
          <a:p>
            <a:r>
              <a:rPr lang="de-DE" dirty="0"/>
              <a:t>Kann man CO2 nicht doch durch Pyrolyse in harten Kohlenstoff umwandeln, der nicht mehr verwittert, kurz: wir machen aus CO2 einfach wieder Kohle und tun sie in den Boden oder bauen damit Häuser aus schwarzen Steinen? (siehe die NECOC Forschung von Benjamin Dietrich am KIT: https://www.tvt.kit.edu/21_3547.php)</a:t>
            </a:r>
          </a:p>
          <a:p>
            <a:r>
              <a:rPr lang="de-DE" dirty="0">
                <a:highlight>
                  <a:srgbClr val="FFFF00"/>
                </a:highlight>
              </a:rPr>
              <a:t>Recherchiert nach neuartigen Lösungen zur Erzeugung von Strom und zur Speicherung von Strom und Wärme! </a:t>
            </a:r>
          </a:p>
          <a:p>
            <a:endParaRPr lang="de-DE" dirty="0"/>
          </a:p>
        </p:txBody>
      </p:sp>
    </p:spTree>
    <p:extLst>
      <p:ext uri="{BB962C8B-B14F-4D97-AF65-F5344CB8AC3E}">
        <p14:creationId xmlns:p14="http://schemas.microsoft.com/office/powerpoint/2010/main" val="1462579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9DD4C-9D78-968D-7482-D1235CBABE11}"/>
              </a:ext>
            </a:extLst>
          </p:cNvPr>
          <p:cNvSpPr>
            <a:spLocks noGrp="1"/>
          </p:cNvSpPr>
          <p:nvPr>
            <p:ph type="title"/>
          </p:nvPr>
        </p:nvSpPr>
        <p:spPr>
          <a:xfrm>
            <a:off x="472966" y="0"/>
            <a:ext cx="11209282" cy="681037"/>
          </a:xfrm>
        </p:spPr>
        <p:txBody>
          <a:bodyPr>
            <a:normAutofit fontScale="90000"/>
          </a:bodyPr>
          <a:lstStyle/>
          <a:p>
            <a:r>
              <a:rPr lang="de-DE" dirty="0"/>
              <a:t>Ohne staatliche Förderung: Boom bei Großbatterien</a:t>
            </a:r>
          </a:p>
        </p:txBody>
      </p:sp>
      <p:sp>
        <p:nvSpPr>
          <p:cNvPr id="3" name="Inhaltsplatzhalter 2">
            <a:extLst>
              <a:ext uri="{FF2B5EF4-FFF2-40B4-BE49-F238E27FC236}">
                <a16:creationId xmlns:a16="http://schemas.microsoft.com/office/drawing/2014/main" id="{EFB177D8-B3A4-0FA1-06C3-5860D4C50D2F}"/>
              </a:ext>
            </a:extLst>
          </p:cNvPr>
          <p:cNvSpPr>
            <a:spLocks noGrp="1"/>
          </p:cNvSpPr>
          <p:nvPr>
            <p:ph idx="1"/>
          </p:nvPr>
        </p:nvSpPr>
        <p:spPr>
          <a:xfrm>
            <a:off x="472966" y="813271"/>
            <a:ext cx="11058793" cy="6033039"/>
          </a:xfrm>
        </p:spPr>
        <p:txBody>
          <a:bodyPr>
            <a:normAutofit fontScale="55000" lnSpcReduction="20000"/>
          </a:bodyPr>
          <a:lstStyle/>
          <a:p>
            <a:pPr marL="0" indent="0">
              <a:buNone/>
            </a:pPr>
            <a:r>
              <a:rPr lang="de-DE" dirty="0"/>
              <a:t>Interessant ist, dass ein Teil der Energiewende derzeit ohne staatliche Förderung vonstatten geht: </a:t>
            </a:r>
          </a:p>
          <a:p>
            <a:r>
              <a:rPr lang="de-DE" dirty="0"/>
              <a:t>Es gibt </a:t>
            </a:r>
            <a:r>
              <a:rPr lang="de-DE" dirty="0" err="1"/>
              <a:t>mitterweile</a:t>
            </a:r>
            <a:r>
              <a:rPr lang="de-DE" dirty="0"/>
              <a:t> weltweit eine Vielzahl von Großbatterien. Eine weltweite Übersicht gibt es zum Beispiel bei Wikipedia. In den USA ist eine Datenbank aufgebaut worden, die DOE (Department </a:t>
            </a:r>
            <a:r>
              <a:rPr lang="de-DE" dirty="0" err="1"/>
              <a:t>of</a:t>
            </a:r>
            <a:r>
              <a:rPr lang="de-DE" dirty="0"/>
              <a:t> Energy) Global Energy Storage Database, mit 2337 Einträgen (Stand: 02.01.2025), darunter auch Pumpspeicherkraftwerke. </a:t>
            </a:r>
          </a:p>
          <a:p>
            <a:r>
              <a:rPr lang="de-DE" dirty="0"/>
              <a:t>In Deutschland gibt es schon 360 Großbatterien (Marktdatenstammregister). Im Mittelspannungsbereich, ist es begrenzt auf 20 MW, bei größeren Speichern braucht man 110 kV Freileitungen und höher. Siehe z.B. Geladen Batteriepodcast mit Hans Urban von </a:t>
            </a:r>
            <a:r>
              <a:rPr lang="de-DE" dirty="0" err="1"/>
              <a:t>EcoStor</a:t>
            </a:r>
            <a:r>
              <a:rPr lang="de-DE" dirty="0"/>
              <a:t>. Nicht alle diese Speicher stehen direkt bei einer Fabrik oder Solaranlagen, viele der Speicher stehen an </a:t>
            </a:r>
            <a:r>
              <a:rPr lang="de-DE" b="1" u="sng" dirty="0"/>
              <a:t>Netzknotenpunkten</a:t>
            </a:r>
            <a:r>
              <a:rPr lang="de-DE" dirty="0"/>
              <a:t> und </a:t>
            </a:r>
            <a:r>
              <a:rPr lang="de-DE" u="sng" dirty="0"/>
              <a:t>speichern alle Arten von Strom, auch grauen Strom von Kohlekraftwerken</a:t>
            </a:r>
            <a:r>
              <a:rPr lang="de-DE" dirty="0"/>
              <a:t>. </a:t>
            </a:r>
          </a:p>
          <a:p>
            <a:r>
              <a:rPr lang="de-DE" dirty="0"/>
              <a:t>Letztlich geht es hier offenbar um ein Geschäftsmodell zum Geld verdienen. Das Geschäftsmodell dahinter ist, dass die Volatilität / d.h. die Preisschwankungen am Strommarkt derzeit immer größer werden, sodass man immer gut seinen Strom verkaufen kann … die Übertragungsnetzbetreiber planen dann den Abruf des Stroms aus den Großspeichern ein und der Strom wird weiterhin an Strommärkten verkauft.</a:t>
            </a:r>
          </a:p>
          <a:p>
            <a:r>
              <a:rPr lang="de-DE" dirty="0"/>
              <a:t>Große Batteriespeicher werden z.B. von RWE gebaut, Anfang 2023 eine Megabatterie in Lingen und Werne mit 117 MW, ein 220 MW Speicher wird in NRW gerade errichtet. In Eemshaven entsteht in den Niederlanden neben einem RWE-Kraftwerk ein 35 MW und 41 MWh Speicherkapazität Lithium-Ionen-Speicher mit 110 Batterieschränken. In Meppen, Ortsteil </a:t>
            </a:r>
            <a:r>
              <a:rPr lang="de-DE" dirty="0" err="1"/>
              <a:t>Hüntel</a:t>
            </a:r>
            <a:r>
              <a:rPr lang="de-DE" dirty="0"/>
              <a:t>, im Landkreis Emsland entsteht ein 300 Megawattstunden Stromspeicher des britischen Unternehmens </a:t>
            </a:r>
            <a:r>
              <a:rPr lang="de-DE" dirty="0" err="1"/>
              <a:t>Harmony</a:t>
            </a:r>
            <a:r>
              <a:rPr lang="de-DE" dirty="0"/>
              <a:t> Energy, neben einem Umspannwerk des Netzbetreibers </a:t>
            </a:r>
            <a:r>
              <a:rPr lang="de-DE" dirty="0" err="1"/>
              <a:t>Ampiron</a:t>
            </a:r>
            <a:r>
              <a:rPr lang="de-DE" dirty="0"/>
              <a:t>. Es soll 170.000 Haushalte 6 Stunden mit Strom versorgen und 150 Millionen Euro kosten. In Arzberg bei Wunschseidel wird eine 100 MW, 200 Megawattstunden Großbatterie aufgebaut, in der Nähe befinden sich einige kleine Solaranlagen und 5 Windkraftanlagen, siehe Google Maps.</a:t>
            </a:r>
          </a:p>
          <a:p>
            <a:r>
              <a:rPr lang="de-DE" dirty="0" err="1"/>
              <a:t>Ecostor</a:t>
            </a:r>
            <a:r>
              <a:rPr lang="de-DE" dirty="0"/>
              <a:t> hat in Betrieb: Doberlug Kirchhain 8 MWh, Bad Düben 16 MWh, Elsteraue 16 MWh, Eisenach 12 MWh, </a:t>
            </a:r>
            <a:r>
              <a:rPr lang="de-DE" dirty="0" err="1"/>
              <a:t>Ipfhofen</a:t>
            </a:r>
            <a:r>
              <a:rPr lang="de-DE" dirty="0"/>
              <a:t> 24 MWh, </a:t>
            </a:r>
            <a:r>
              <a:rPr lang="de-DE" dirty="0" err="1"/>
              <a:t>Diespeck</a:t>
            </a:r>
            <a:r>
              <a:rPr lang="de-DE" dirty="0"/>
              <a:t> 24 MWh, Sulzberg 8 MWh. In Planung sind mehrere viel größere Speicher, Trossingen 716 MWh, Wengerohr 600 MWh. Derzeit gibt es viele Anträge auf Großbatterien, teils spekulativ, um diese Genehmigung ggf. weiterverkaufen zu können. </a:t>
            </a:r>
          </a:p>
          <a:p>
            <a:r>
              <a:rPr lang="de-DE" dirty="0"/>
              <a:t>Siehe auch dazu: Geladen Batteriepodcast mit Hans Urban von </a:t>
            </a:r>
            <a:r>
              <a:rPr lang="de-DE" dirty="0" err="1"/>
              <a:t>EcoStor</a:t>
            </a:r>
            <a:r>
              <a:rPr lang="de-DE" dirty="0"/>
              <a:t>. Hier wird auch erwähnt, dass Großbatterien laut sein können u.a. wegen den Lüftern, es wird hier eine Lärmschutzwand gebaut. </a:t>
            </a:r>
            <a:r>
              <a:rPr lang="de-DE" dirty="0" err="1"/>
              <a:t>Ecostor</a:t>
            </a:r>
            <a:r>
              <a:rPr lang="de-DE" dirty="0"/>
              <a:t> sagt: Die Batterien sind für 100 Euro / kWh in Form fertiger Container zu kaufen (100 * 1000 = 100.000 für 1 MWh, 100.000 * 10 = 10 Millionen Euro würde ein 100 MWh Batteriespeicher kosten), sie machen ca. 45 % der Gesamtkosten aus, die Wechselrichter und Trafos kosten 20 %, die größeren Umspannanlagen 20 %, also gibt es 100 MWh für ca. 20 Mill. Euro. Ein 240 MWh Speicher kostet einen mittleren zweistelligen Millionenbereich, also ca. 50 Mill. Euro. Die Batterien sind auf 15 Jahren Betriebsjahre ausgerichtet.</a:t>
            </a:r>
          </a:p>
          <a:p>
            <a:r>
              <a:rPr lang="de-DE" dirty="0"/>
              <a:t>Neulich gab es ein Großfeuer bei einer Großbatterie in Moss Landing in den USA, die eine Leistung von 750 MW und eine Gesamtleistung von 3000 MWh hatte. Siehe zu diesem Thema: 00Teil2, S. 158 ff. </a:t>
            </a:r>
          </a:p>
        </p:txBody>
      </p:sp>
    </p:spTree>
    <p:extLst>
      <p:ext uri="{BB962C8B-B14F-4D97-AF65-F5344CB8AC3E}">
        <p14:creationId xmlns:p14="http://schemas.microsoft.com/office/powerpoint/2010/main" val="349579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20030E-61B6-BE88-2A19-DE6A1768B705}"/>
              </a:ext>
            </a:extLst>
          </p:cNvPr>
          <p:cNvSpPr>
            <a:spLocks noGrp="1"/>
          </p:cNvSpPr>
          <p:nvPr>
            <p:ph type="title"/>
          </p:nvPr>
        </p:nvSpPr>
        <p:spPr/>
        <p:txBody>
          <a:bodyPr/>
          <a:lstStyle/>
          <a:p>
            <a:r>
              <a:rPr lang="de-DE" dirty="0"/>
              <a:t>Wie viel kostet die Energiewende?</a:t>
            </a:r>
          </a:p>
        </p:txBody>
      </p:sp>
    </p:spTree>
    <p:extLst>
      <p:ext uri="{BB962C8B-B14F-4D97-AF65-F5344CB8AC3E}">
        <p14:creationId xmlns:p14="http://schemas.microsoft.com/office/powerpoint/2010/main" val="3428047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5E653-75A4-A837-4E53-040C78DAFD54}"/>
              </a:ext>
            </a:extLst>
          </p:cNvPr>
          <p:cNvSpPr>
            <a:spLocks noGrp="1"/>
          </p:cNvSpPr>
          <p:nvPr>
            <p:ph type="title"/>
          </p:nvPr>
        </p:nvSpPr>
        <p:spPr>
          <a:xfrm>
            <a:off x="838200" y="34506"/>
            <a:ext cx="10515600" cy="582057"/>
          </a:xfrm>
        </p:spPr>
        <p:txBody>
          <a:bodyPr>
            <a:normAutofit fontScale="90000"/>
          </a:bodyPr>
          <a:lstStyle/>
          <a:p>
            <a:r>
              <a:rPr lang="de-DE" dirty="0"/>
              <a:t>Wie viel kostet die Energiewende in Deutschland?</a:t>
            </a:r>
          </a:p>
        </p:txBody>
      </p:sp>
      <p:sp>
        <p:nvSpPr>
          <p:cNvPr id="3" name="Inhaltsplatzhalter 2">
            <a:extLst>
              <a:ext uri="{FF2B5EF4-FFF2-40B4-BE49-F238E27FC236}">
                <a16:creationId xmlns:a16="http://schemas.microsoft.com/office/drawing/2014/main" id="{EB940868-E8F8-BC5A-AA76-02CB74DB62E4}"/>
              </a:ext>
            </a:extLst>
          </p:cNvPr>
          <p:cNvSpPr>
            <a:spLocks noGrp="1"/>
          </p:cNvSpPr>
          <p:nvPr>
            <p:ph idx="1"/>
          </p:nvPr>
        </p:nvSpPr>
        <p:spPr>
          <a:xfrm>
            <a:off x="362857" y="616563"/>
            <a:ext cx="11451771" cy="6206931"/>
          </a:xfrm>
        </p:spPr>
        <p:txBody>
          <a:bodyPr>
            <a:normAutofit fontScale="47500" lnSpcReduction="20000"/>
          </a:bodyPr>
          <a:lstStyle/>
          <a:p>
            <a:pPr marL="0" indent="0">
              <a:buNone/>
            </a:pPr>
            <a:r>
              <a:rPr lang="de-DE" dirty="0"/>
              <a:t>Landwindenergie brauchen wir für 2000 TWh bzw. 3000 TWh (hier wird Solar ausgeklammert, welches auch teurer ist, wenigstens nach meinen Beispielen).</a:t>
            </a:r>
          </a:p>
          <a:p>
            <a:r>
              <a:rPr lang="de-DE" dirty="0"/>
              <a:t>6666 * 220 Mill. kostet: 1.466.520 Mill., das sind 1466 Mrd.  </a:t>
            </a:r>
          </a:p>
          <a:p>
            <a:r>
              <a:rPr lang="de-DE" dirty="0"/>
              <a:t>10.000 * 220 Mill. kostet: 2.220.000 Mill., das sind 2200 Mrd. (in teuer, ggf. bei Massenproduktion die Hälfte)</a:t>
            </a:r>
          </a:p>
          <a:p>
            <a:pPr marL="0" indent="0">
              <a:buNone/>
            </a:pPr>
            <a:r>
              <a:rPr lang="de-DE" dirty="0"/>
              <a:t>Elektrolyseure: Weiterhin brauchen wir 10.000.000 t Wasserstoff, dafür brauchen wir 1000 * einen 100 MW Elektrolyseur, der kostet pro Stück 100 Mill. Euro, 1000 * 100 Mill. Euro = 100.000 Mill. Euro, das sind 100 Mrd. Euro. (bei Massenproduktion wird prognostiziert, dass der Preis 2030 auf 50 Mill. Euro sinkt, 1000 * 50 Mill. = 50.000 Mill., das sind 50 Mrd. Euro)</a:t>
            </a:r>
          </a:p>
          <a:p>
            <a:pPr marL="0" indent="0">
              <a:buNone/>
            </a:pPr>
            <a:r>
              <a:rPr lang="de-DE" dirty="0"/>
              <a:t>Dazu kommen die wasserstofffähigen Gaskraftwerke. Wie viel man davon braucht, kann ich hier nicht im Ansatz vernünftig prognostizieren. 1000 MW Leistung kostet 1,5 Mrd., so eine Quelle, teils wird auch in der Literatur geschätzt 1 Mrd., siehe Notizbereich. Wir haben jetzt in Deutschland 234 Gigawattpeak Spitzenlast (siehe Bundesnetzagentur Kraftwerksliste), wenn man das alles mit wasserstofffähigen Gaskraftwerken abdecken würde (die nur wenige Wochen etwa im Winter bei Dunkelheit und Windflaute laufen), würde dies 234 * 1,5 Mrd., also 351 Mrd. Euro kosten. Sie sind schwer zu finanzieren, wenn sie wenig laufen, dafür werden derzeit die sog. Kapazitätsmärkte entwickelt, hier will der Staat ggf. auch Fördergelder zahlen. </a:t>
            </a:r>
          </a:p>
          <a:p>
            <a:pPr marL="0" indent="0">
              <a:buNone/>
            </a:pPr>
            <a:r>
              <a:rPr lang="de-DE" dirty="0"/>
              <a:t>Dazu kommen Wasserstoffspeicher, dafür habe ich keine Kostenzahlen, Speicher für Wasserstoff befinden sich derzeit in Erprobung.</a:t>
            </a:r>
          </a:p>
          <a:p>
            <a:pPr marL="0" indent="0">
              <a:buNone/>
            </a:pPr>
            <a:r>
              <a:rPr lang="de-DE" dirty="0"/>
              <a:t>Weiterhin brauchen wir Wasserstoffpipelines, man kann aber für Wasserstoff auch das Erdgasnetz nutzen, Pipelines sind günstig und können schnell und weit gebaut werden. Beispiel: Nord Stream I, Länge 1224 Kilometer, wurde von 2010 bis 2012 fertiggestellt, mit einer Geschwindigkeit von 3 km pro Tag und mit zwei Rohren, in denen 58,8 Mrd. Kubikmeter Gas fließen konnten, 16 % der Erdgas Importe der EU, Kosten waren 7,4 Mrd. Euro. Der Preis für das Wasserstoffkernnetz ist bekannt, 60 % besteht aus alten Erdgasleitungen, es kostet 18,9 Mrd. Euro., also ca. 20 Mrd.  </a:t>
            </a:r>
          </a:p>
          <a:p>
            <a:pPr marL="0" indent="0">
              <a:buNone/>
            </a:pPr>
            <a:r>
              <a:rPr lang="de-DE" dirty="0"/>
              <a:t>Und ein CO2-Pipelinenetz, um am Schornstein aufgefangenes CO2 (z.B. von Zementwerken) in der Chemieindustrie nutzen zu können. Schätzung: 20 Mrd. Euro. </a:t>
            </a:r>
          </a:p>
          <a:p>
            <a:pPr marL="0" indent="0">
              <a:buNone/>
            </a:pPr>
            <a:r>
              <a:rPr lang="de-DE" dirty="0"/>
              <a:t>Dazu kommt der Netzausbau: Der Übertragungsnetzbetreiber Amprion berichtet, dass er 3 Mrd. Euro investiert hat und damit 100 Kilometer Leitungen fertiggestellt hat.  Laut Bundesnetzagentur sollen 13.600 Trassenkilometer neu gebaut werden.  Bierdeckelrechnung: 13.600 / 100 = 136 * 3 Mrd. = 408 Mrd. Euro. </a:t>
            </a:r>
          </a:p>
          <a:p>
            <a:pPr marL="0" indent="0">
              <a:buNone/>
            </a:pPr>
            <a:r>
              <a:rPr lang="de-DE" dirty="0"/>
              <a:t>Kurz: in der teuren Version, mit jetzigen Preisen bei 3000 TWh: 2200 Mrd. (10.000 Landwindparks) + 100 Mrd. (1000 Elektrolyseure) + 351 Mrd. (wasserstofffähige Gaskraftwerke), 18,9 bzw. 20 Mrd. Wasserstoffkernnetz + 20 Mrd. CO2 Pipelinenetz + 408 Mrd. Euro Netzausbau Strom Freileitungen = 3099 Mrd. Euro. </a:t>
            </a:r>
          </a:p>
          <a:p>
            <a:pPr marL="0" indent="0">
              <a:buNone/>
            </a:pPr>
            <a:r>
              <a:rPr lang="de-DE" dirty="0"/>
              <a:t>Dazu kommen die Umbaukosten Stahlindustrie und Chemieindustrie. Europa: 14 Hochöfen in Deutschland a 3 Mrd. = 42 Mrd. Für Europa mit 50 Hochöfen * 3 Mrd. 150 Mrd. Euro und die neuen Chemiewerken, hier ist der Preis unbekannt, die Anlagen sind aber nicht so teuer: Geschätzt: 50 integrierte Steamcracker in Europa, Umbau je 2 Mrd. (die Steamcracker können teils weiterverwendet werden), das sind 250 Mrd. </a:t>
            </a:r>
          </a:p>
          <a:p>
            <a:pPr marL="0" indent="0">
              <a:buNone/>
            </a:pPr>
            <a:r>
              <a:rPr lang="de-DE" b="1" u="sng" dirty="0"/>
              <a:t>In der teuren Version</a:t>
            </a:r>
            <a:r>
              <a:rPr lang="de-DE" b="1" dirty="0"/>
              <a:t>: ca. 3163 Mrd. und der Umbau der Industrie ca. 250 Mrd. in Europa, in Deutschland ca. 100 Mrd. = 3199 Mrd. – </a:t>
            </a:r>
            <a:r>
              <a:rPr lang="de-DE" b="1" u="sng" dirty="0"/>
              <a:t>vereinfacht 3200 Mrd. Euro</a:t>
            </a:r>
            <a:r>
              <a:rPr lang="de-DE" b="1" dirty="0"/>
              <a:t>.</a:t>
            </a:r>
          </a:p>
          <a:p>
            <a:pPr marL="0" indent="0">
              <a:buNone/>
            </a:pPr>
            <a:r>
              <a:rPr lang="de-DE" u="sng" dirty="0"/>
              <a:t>In der günstigen Version</a:t>
            </a:r>
            <a:r>
              <a:rPr lang="de-DE" dirty="0"/>
              <a:t> aus: 2000 TWh (weil die Chemieindustrie ihre Grundstoffproduktion verringert und nicht so viel Wasserstoff verbraucht) und geht man davon aus dass Landwindenergie sich von den Kosten her halbiert, sind es ca. 733 Mrd. Euro, plus halb so teure Elektrolyseure 50 Mrd., plus 120 Mrd. für kleinere wasserstofffähige Gaskraftwerke, die zum Teil nur umgerüstet werden, plus 20 Mrd. Wasserstoffkernnetz, 20 Mrd. für ein CO2 Pipelinenetz, 408 Mrd. für den Netzausbau, auch für die E-Autos braucht man Netzausbau, ich gehe nicht davon aus, dass der günstiger wird. </a:t>
            </a:r>
            <a:r>
              <a:rPr lang="de-DE" b="1" dirty="0"/>
              <a:t>In der günstigen Version: ca. 1331 Mrd. Euro und der Industrieumbau in Deutschland: 100 Mrd. Euro. = ungefähr 1451 Mrd. – </a:t>
            </a:r>
            <a:r>
              <a:rPr lang="de-DE" b="1" u="sng" dirty="0"/>
              <a:t>vereinfacht 1450 Mrd. Euro</a:t>
            </a:r>
            <a:r>
              <a:rPr lang="de-DE" b="1" dirty="0"/>
              <a:t>.</a:t>
            </a:r>
          </a:p>
          <a:p>
            <a:pPr marL="0" indent="0">
              <a:buNone/>
            </a:pPr>
            <a:endParaRPr lang="de-DE" dirty="0"/>
          </a:p>
        </p:txBody>
      </p:sp>
    </p:spTree>
    <p:extLst>
      <p:ext uri="{BB962C8B-B14F-4D97-AF65-F5344CB8AC3E}">
        <p14:creationId xmlns:p14="http://schemas.microsoft.com/office/powerpoint/2010/main" val="19326589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F5BEA-C0CB-2B56-89A4-660C087B7AC5}"/>
              </a:ext>
            </a:extLst>
          </p:cNvPr>
          <p:cNvSpPr>
            <a:spLocks noGrp="1"/>
          </p:cNvSpPr>
          <p:nvPr>
            <p:ph type="title"/>
          </p:nvPr>
        </p:nvSpPr>
        <p:spPr>
          <a:xfrm>
            <a:off x="838200" y="0"/>
            <a:ext cx="10515600" cy="786581"/>
          </a:xfrm>
        </p:spPr>
        <p:txBody>
          <a:bodyPr>
            <a:normAutofit/>
          </a:bodyPr>
          <a:lstStyle/>
          <a:p>
            <a:r>
              <a:rPr lang="de-DE" dirty="0"/>
              <a:t>Ginge das? – nicht alle Kosten trägt der Staat!</a:t>
            </a:r>
          </a:p>
        </p:txBody>
      </p:sp>
      <p:sp>
        <p:nvSpPr>
          <p:cNvPr id="3" name="Inhaltsplatzhalter 2">
            <a:extLst>
              <a:ext uri="{FF2B5EF4-FFF2-40B4-BE49-F238E27FC236}">
                <a16:creationId xmlns:a16="http://schemas.microsoft.com/office/drawing/2014/main" id="{21959D20-D899-6ED6-99F4-214372446D36}"/>
              </a:ext>
            </a:extLst>
          </p:cNvPr>
          <p:cNvSpPr>
            <a:spLocks noGrp="1"/>
          </p:cNvSpPr>
          <p:nvPr>
            <p:ph idx="1"/>
          </p:nvPr>
        </p:nvSpPr>
        <p:spPr>
          <a:xfrm>
            <a:off x="304799" y="786581"/>
            <a:ext cx="11665527" cy="6071419"/>
          </a:xfrm>
        </p:spPr>
        <p:txBody>
          <a:bodyPr>
            <a:normAutofit fontScale="40000" lnSpcReduction="20000"/>
          </a:bodyPr>
          <a:lstStyle/>
          <a:p>
            <a:pPr marL="0" indent="0">
              <a:buNone/>
            </a:pPr>
            <a:r>
              <a:rPr lang="de-DE" dirty="0"/>
              <a:t>Zum Vergleich: die Gesamtausgaben des Bundeshaushalts 2026 betragen 520 Mrd. Euro. </a:t>
            </a:r>
            <a:r>
              <a:rPr lang="de-DE" b="1" dirty="0"/>
              <a:t>Zur Erinnerung, Folie davor: Teure Version der Energiewende: 3300 / 25 Jahre = 132 Mrd. pro Jahr, realistisch wäre aber bis 2040 / 15 Jahre zu rechnen: 220 Mrd. im Jahr</a:t>
            </a:r>
            <a:r>
              <a:rPr lang="de-DE" dirty="0"/>
              <a:t> </a:t>
            </a:r>
            <a:r>
              <a:rPr lang="de-DE" b="1" dirty="0"/>
              <a:t>… günstige Version 1500 Mrd. / 25 Jahre = 60 Mrd. pro Jahr oder in kürzerer Zeit:  1500 / 15 Jahre = 100 Mrd. </a:t>
            </a:r>
          </a:p>
          <a:p>
            <a:pPr marL="0" indent="0">
              <a:buNone/>
            </a:pPr>
            <a:r>
              <a:rPr lang="de-DE" dirty="0"/>
              <a:t>Diese Kosten kommen aber nicht in voller Wucht auf den Staat zu, weil: </a:t>
            </a:r>
          </a:p>
          <a:p>
            <a:pPr marL="0" indent="0">
              <a:buNone/>
            </a:pPr>
            <a:r>
              <a:rPr lang="de-DE" dirty="0"/>
              <a:t>Der Ausbau der Stromnetze wird über die Netzumlage finanziert, die von den Stromverbrauchern getragen wird (der Staat hat hier bisher einmal eine Unterstützungszahlung getätigt) … die Kosten von 408 Mrd. zahlt also nicht der Staat … es könnte aber sein, dass hier nochmal Einmalzahlungen auf den Staat zukommen. Schon heute zahlt der Staat gegenüber der Industrie Geldbeträge, damit deren Stromkosten niedriger liegen. Diese nennt sich Strompreiskompensation SPK und Carbon Leakage Schutz von der </a:t>
            </a:r>
            <a:r>
              <a:rPr lang="de-DE" dirty="0" err="1"/>
              <a:t>DEHSt</a:t>
            </a:r>
            <a:r>
              <a:rPr lang="de-DE" dirty="0"/>
              <a:t>, dies wird vom Staat bezahlt. Es wird auch immer wieder über weitere Entlastungen für die Industrie diskutiert, etwa einen sog. Industriestrompreis. Die Abschaffung der Stromsteuer war aber zu teuer, dadurch hätte der Staat auf 5,3 Mrd. Euro Einnahmen verzichtet. Nun wird 2026 6,5 Mrd. Euro vom Staat zu den Netzentgelten zugeschossen. Für 600.000 Unternehmen und Landwirte bleibt die Stromsteuer ab 2026 dauerhaft niedriger.   </a:t>
            </a:r>
          </a:p>
          <a:p>
            <a:pPr marL="0" indent="0">
              <a:buNone/>
            </a:pPr>
            <a:r>
              <a:rPr lang="de-DE" dirty="0"/>
              <a:t>Der Ausbau der Landwindparks wurde bisher nicht direkt bezahlt, sondern durch die EEG Umlage, einen garantierten Strompreis (von dem allerdings der am Markt erzielte Strompreis abgezogen wird – nur die Differenz wird vom Staat bezahlt), getragen, die über die Strompreise bezahlt wurde, die EEG Umlage hat seit dem 1. Juli 2022 die Bundesregierung übernommen, sie zahlt bei 64.000 MW Leistung im Jahr 2024, das sind grob geschätzt umgerechnet 245 TWh, dafür zahlt der Staat 18,49 Mrd. Euro EEG-Umlage. Bei einem steigenden Ausbau erneuerbarer Energien können die Kosten steigen. Pi mal Daumen, für 2450 TWh das zehnfache, 184 Mrd. Euro pro Jahr. Damit diese Umlage sinken kann, </a:t>
            </a:r>
            <a:r>
              <a:rPr lang="de-DE" b="1" u="sng" dirty="0">
                <a:solidFill>
                  <a:srgbClr val="FF0000"/>
                </a:solidFill>
              </a:rPr>
              <a:t>müssten die erneuerbaren Energien unbedingt um die Hälfte günstiger werden. Es ist ein Basis Landwindmodell in Massenproduktion ohne seltene Erden nötig</a:t>
            </a:r>
            <a:r>
              <a:rPr lang="de-DE" dirty="0"/>
              <a:t>.</a:t>
            </a:r>
          </a:p>
          <a:p>
            <a:pPr marL="0" indent="0">
              <a:buNone/>
            </a:pPr>
            <a:r>
              <a:rPr lang="de-DE" dirty="0"/>
              <a:t>Die wasserstofffähigen Gaskraftwerke will der Staat über sog. Kapazitätsmärkte fördern, der Strom, der dann im Winter in der Dunkelflaute damit produziert wird, wird für den Verbraucher sicher teuer werden, eben weil die Kraftwerke nur so kurz laufen und sich durch die kurzen Laufzeiten amortisieren müssen. Es kann sein, dass der Staat hier eine Subvention bezahlt.. </a:t>
            </a:r>
          </a:p>
          <a:p>
            <a:pPr marL="0" indent="0">
              <a:buNone/>
            </a:pPr>
            <a:r>
              <a:rPr lang="de-DE" dirty="0"/>
              <a:t>Für Elektrolyseure gibt es noch kein Förderregime, einige Bundesländer haben allerdings eine Förderung.</a:t>
            </a:r>
          </a:p>
          <a:p>
            <a:pPr marL="0" indent="0">
              <a:buNone/>
            </a:pPr>
            <a:r>
              <a:rPr lang="de-DE" dirty="0"/>
              <a:t>Das Wasserstoffkernnetz soll rein privatwirtschaftlich finanziert werden, über ein sog. Amortisationskonto (es kostet aber nur ca. 18,9 bzw. 20 Mrd. Euro).  </a:t>
            </a:r>
          </a:p>
          <a:p>
            <a:pPr marL="0" indent="0">
              <a:buNone/>
            </a:pPr>
            <a:r>
              <a:rPr lang="de-DE" dirty="0"/>
              <a:t>Fazit: … nun sieht alles anders aus, </a:t>
            </a:r>
            <a:r>
              <a:rPr lang="de-DE" b="1" dirty="0"/>
              <a:t>grob von mir geschätzt so</a:t>
            </a:r>
            <a:r>
              <a:rPr lang="de-DE" dirty="0"/>
              <a:t>: der Staat zahlt seine EEG Umlage, sie wird aber erheblich teurer als im Moment, weil eben mehr erneuerbare Energien aufgebaut werden müssen und dafür Anreize bereitgestellt werden müssen: aber hier muss eine Reform stattfinden und die Windenergieanlagen müssen billiger werden, dann hätte man vielleicht EEG Ausgaben von 100 Mrd. im Jahr, plus vielleicht 20 Mrd. jährlich für die wasserstofffähigen Gaskraftwerke und 20 Mrd. für die Strompreiskompensationen für die Industrie und 10 Mrd. Anreize für die Elektrolyseure.  </a:t>
            </a:r>
          </a:p>
          <a:p>
            <a:pPr marL="0" indent="0">
              <a:buNone/>
            </a:pPr>
            <a:r>
              <a:rPr lang="de-DE" b="1" u="sng" dirty="0"/>
              <a:t>Es könnte also sein, dass der Staat 150 Mrd. Euro im Jahr für die Energiewende braucht</a:t>
            </a:r>
            <a:r>
              <a:rPr lang="de-DE" dirty="0"/>
              <a:t>, das ist bereits sehr viel und es ist fast unmöglich, dies über den Haushalt zu finanzieren, die Kosten müssen noch auf vielleicht 80 Mrd. runter. Und: eines ist klar, dass der Staat dann nicht noch weitere Aufgaben übernehmen kann, etwa Preisdifferenzen von grünen zu braunen Produkten heruntersubventionieren, wie in den Klimaschutzverträgen vorgesehen ist oder gar Exportsubventionen zahlen</a:t>
            </a:r>
            <a:endParaRPr lang="de-DE" u="sng" dirty="0"/>
          </a:p>
          <a:p>
            <a:pPr marL="0" indent="0">
              <a:buNone/>
            </a:pPr>
            <a:r>
              <a:rPr lang="de-DE" b="1" u="sng" dirty="0"/>
              <a:t>Deshalb sollte die Industrie mehr an den Kosten beteiligt werden. Die Stahlindustrie zahlt derzeit nicht ihren eigenen Umbau, sie braucht Wasserstoff und sollte deshalb an den Kosten für den Aufbau erneuerbarer Energie und Elektrolyseure und wasserstofffähigen Gaskraftwerken beteiligt werden. Die Chemieindustrie schriebt ihren Umbau immer weiter nach hinten, auch sie sollte an ihren Umbaukosten und den Kosten zum Aufbau von erneuerbaren Energien und Elektrolyseuren und wasserstofffähigen Gaskraftwerken beteiligt werden – und sei es mit Krediten, die lange in die Zukunft laufen – in China kann man auch Kredite über zwei Generationen aufnehmen ;-).</a:t>
            </a:r>
            <a:endParaRPr lang="de-DE" u="sng" dirty="0"/>
          </a:p>
          <a:p>
            <a:r>
              <a:rPr lang="de-DE" dirty="0"/>
              <a:t>Dazu kommt, dass die Umstellung im Chemiebereich schwierig ist, so dass die Chemieindustrie 2040 nicht mehr dieselbe sein wird wie heute noch, auch die hohen EU Exporte wird es dann nicht mehr geben, zumindest in bestimmten Produktbereichen nicht mehr. Wenn sich Investoren zurückziehen muss ggf. der Staat Chemiefirmen übernehmen.</a:t>
            </a:r>
          </a:p>
          <a:p>
            <a:r>
              <a:rPr lang="de-DE" b="1" u="sng" dirty="0"/>
              <a:t>Besonders im Bereich Chemie wird es nach der Energiewende teilweise zu höheren Preisniveaus kommt, ein koordinierter Sprung dorthin ist viel besser als ein langsamer Übergang, bei dem der Staat zu viel Subventionen bezahlt</a:t>
            </a:r>
          </a:p>
          <a:p>
            <a:r>
              <a:rPr lang="de-DE" u="sng" dirty="0"/>
              <a:t>Deshalb braucht man Umbaupläne auf der EU-Ebene für die EU Stahlindustrie (2030-2033) und die Chemieindustrie (2033 bis 2037)</a:t>
            </a:r>
          </a:p>
          <a:p>
            <a:r>
              <a:rPr lang="de-DE" u="sng" dirty="0"/>
              <a:t>Solche Umbaupläne sind nur für diese beiden Sektoren sinnvoll, weil sie teuren Wasserstoff als Betriebsmittel oder Rohstoffe brauchen. Dadurch können auch Firmen, die erst spät umbauen, noch Vorteile haben, auch deshalb ist ein Umbau durch die EU nötig, sonst haben Firmen die früh umbauen Nachteile. Für andere Firmen ist das ETS o.k.</a:t>
            </a:r>
            <a:endParaRPr lang="de-DE" dirty="0"/>
          </a:p>
        </p:txBody>
      </p:sp>
    </p:spTree>
    <p:extLst>
      <p:ext uri="{BB962C8B-B14F-4D97-AF65-F5344CB8AC3E}">
        <p14:creationId xmlns:p14="http://schemas.microsoft.com/office/powerpoint/2010/main" val="2079591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2CD4A-A1A1-7207-59BC-B52CED9AA5A5}"/>
              </a:ext>
            </a:extLst>
          </p:cNvPr>
          <p:cNvSpPr>
            <a:spLocks noGrp="1"/>
          </p:cNvSpPr>
          <p:nvPr>
            <p:ph type="title"/>
          </p:nvPr>
        </p:nvSpPr>
        <p:spPr>
          <a:xfrm>
            <a:off x="838200" y="238666"/>
            <a:ext cx="10515600" cy="1325563"/>
          </a:xfrm>
        </p:spPr>
        <p:txBody>
          <a:bodyPr>
            <a:normAutofit fontScale="90000"/>
          </a:bodyPr>
          <a:lstStyle/>
          <a:p>
            <a:r>
              <a:rPr lang="de-DE" dirty="0"/>
              <a:t>Vereinfachte Schätzung: Wie viel erneuerbare Energien bekommt Deutschland für seine EEG-Umlage, auf der Basis heutiger Zahlen</a:t>
            </a:r>
          </a:p>
        </p:txBody>
      </p:sp>
      <p:sp>
        <p:nvSpPr>
          <p:cNvPr id="3" name="Inhaltsplatzhalter 2">
            <a:extLst>
              <a:ext uri="{FF2B5EF4-FFF2-40B4-BE49-F238E27FC236}">
                <a16:creationId xmlns:a16="http://schemas.microsoft.com/office/drawing/2014/main" id="{0882C9F1-8E15-A239-19F7-282B5E92576C}"/>
              </a:ext>
            </a:extLst>
          </p:cNvPr>
          <p:cNvSpPr>
            <a:spLocks noGrp="1"/>
          </p:cNvSpPr>
          <p:nvPr>
            <p:ph idx="1"/>
          </p:nvPr>
        </p:nvSpPr>
        <p:spPr>
          <a:xfrm>
            <a:off x="341194" y="1754792"/>
            <a:ext cx="11436824" cy="5103208"/>
          </a:xfrm>
        </p:spPr>
        <p:txBody>
          <a:bodyPr>
            <a:normAutofit fontScale="47500" lnSpcReduction="20000"/>
          </a:bodyPr>
          <a:lstStyle/>
          <a:p>
            <a:r>
              <a:rPr lang="de-DE" dirty="0"/>
              <a:t>Die EEG-Umlage ermöglicht es den Erbauern erneuerbarer Energien eine Einspeisevergütung zu zahlen, also z.B. ein garantierter Strompreis, dies wurde bis Juli 2022 auf den Strompreis umgelegt, sodass die Verbraucher die EEG-Umlage gezahlt haben, ab Juli 2022 zahlt die EEG-Umlage nun der Staat. </a:t>
            </a:r>
          </a:p>
          <a:p>
            <a:r>
              <a:rPr lang="de-DE" dirty="0"/>
              <a:t>Gut ist daran, dass der Staat nicht den ganzen Strompreis zahlt, sondern nur das, was der Betreiber der Anlage nicht am Markt für den Verkauf seines Stroms erhalten hat. Der Staat muss also nur die Differenz zahlen, er bietet aber dennoch den privaten Investoren eine Sicherheit für ihre Investitionen und damit wird ein Anreiz geschaffen, dass der Aufbau der gesamten erneuerbaren Energien von privaten Investoren getragen wird und nicht vom Staat direkt bezahlt werden muss (oben hatten wir bereits die Summe von 2200 Mrd. Euro für 10.000 Windparks ausgerechnet). </a:t>
            </a:r>
          </a:p>
          <a:p>
            <a:r>
              <a:rPr lang="de-DE" dirty="0"/>
              <a:t>Dies EEG-Umlage ist eine sehr schlaue Idee. </a:t>
            </a:r>
          </a:p>
          <a:p>
            <a:r>
              <a:rPr lang="de-DE" dirty="0"/>
              <a:t>Im Jahr 2024 hat der Staat 18,49 Mrd. Euro EEG-Umlage bezahlt</a:t>
            </a:r>
          </a:p>
          <a:p>
            <a:pPr marL="0" indent="0">
              <a:buNone/>
            </a:pPr>
            <a:r>
              <a:rPr lang="de-DE" dirty="0">
                <a:highlight>
                  <a:srgbClr val="FFFF00"/>
                </a:highlight>
              </a:rPr>
              <a:t>Wir rechnen</a:t>
            </a:r>
            <a:r>
              <a:rPr lang="de-DE" dirty="0"/>
              <a:t>: </a:t>
            </a:r>
          </a:p>
          <a:p>
            <a:r>
              <a:rPr lang="de-DE" dirty="0"/>
              <a:t>Solar: 2024 ist 99,3 GW erreicht. </a:t>
            </a:r>
          </a:p>
          <a:p>
            <a:r>
              <a:rPr lang="de-DE" dirty="0"/>
              <a:t>Landwind: 2023 ist 63,5 GW erreicht (plus 9,2 Offshore).  </a:t>
            </a:r>
          </a:p>
          <a:p>
            <a:r>
              <a:rPr lang="de-DE" dirty="0"/>
              <a:t>Solarenergie: 99,3 GW * 8760 = 869.868 GWh * 0,1 = 86.986 GWh, das sind 86 TWh.</a:t>
            </a:r>
          </a:p>
          <a:p>
            <a:r>
              <a:rPr lang="de-DE" dirty="0"/>
              <a:t>Landwind und Offshore: 72,7 GW * 8760 = 636.852 GWh * 0,25 (geschätzt) = 159.213 GWh, das sind 159 TWh.</a:t>
            </a:r>
          </a:p>
          <a:p>
            <a:pPr marL="0" indent="0">
              <a:buNone/>
            </a:pPr>
            <a:r>
              <a:rPr lang="de-DE" b="1" dirty="0"/>
              <a:t>Wir haben also 245 TWh Leistung erneuerbarer Energien für 18,49 Mrd. jährliche EEG-Umlage bekommen … sozusagen als Leasingzahlung  … </a:t>
            </a:r>
          </a:p>
          <a:p>
            <a:pPr marL="0" indent="0">
              <a:buNone/>
            </a:pPr>
            <a:r>
              <a:rPr lang="de-DE" dirty="0"/>
              <a:t>Wenn wir nun 2000 TWh Leistung erneuerbarer Energien haben wollen, würde das, einfach mal ungefähr, um die Größenordnung zu bekommen* 10 gerechnet, ggf. dem Staat 10 mal so viel im Jahr kosten, 184 Mrd. Euro, bei 3000 TWh 15 mal so viel, 18,4 * 15 = 276 Mrd. im Jahr. Dies ist für den Staat mit einem Haushalt von 520 Mrd. Euro im Jahr letztlich nicht tragbar. </a:t>
            </a:r>
          </a:p>
          <a:p>
            <a:pPr marL="0" indent="0">
              <a:buNone/>
            </a:pPr>
            <a:r>
              <a:rPr lang="de-DE" b="1" u="sng" dirty="0"/>
              <a:t>Das System der EEG-Umlagen muss also reformiert werden und die Zuschüsse verringert werden</a:t>
            </a:r>
            <a:r>
              <a:rPr lang="de-DE" b="1" dirty="0"/>
              <a:t>. </a:t>
            </a:r>
            <a:r>
              <a:rPr lang="de-DE" dirty="0"/>
              <a:t>(deshalb gibt es auch derzeit eine Reform, die ist aber noch nicht fertig). </a:t>
            </a:r>
            <a:endParaRPr lang="de-DE" b="1" dirty="0"/>
          </a:p>
          <a:p>
            <a:pPr marL="0" indent="0">
              <a:buNone/>
            </a:pPr>
            <a:r>
              <a:rPr lang="de-DE" b="1" u="sng" dirty="0">
                <a:solidFill>
                  <a:srgbClr val="FF0000"/>
                </a:solidFill>
              </a:rPr>
              <a:t>Es muss dringend über Abnahmegarantien die Windkraftindustrie zu einer Massenproduktion und zu Kostensenkungen gebracht werden, denn auch dadurch würden die Kreditzahlungen für Windparks und die EEG-Umlage leichter bezahlbar. Es muss zudem ein Standardwindanlagenmodell geben, ohne Seltene Erden.</a:t>
            </a:r>
            <a:r>
              <a:rPr lang="de-DE" b="1" dirty="0">
                <a:solidFill>
                  <a:srgbClr val="FF0000"/>
                </a:solidFill>
              </a:rPr>
              <a:t> </a:t>
            </a:r>
          </a:p>
          <a:p>
            <a:pPr marL="0" indent="0">
              <a:buNone/>
            </a:pPr>
            <a:r>
              <a:rPr lang="de-DE" dirty="0"/>
              <a:t>(Umweltbundesamt: 2024 wurden 285,9 Mrd. kWh Strom aus erneuerbaren Energieträgern erzeugt, Solar 75,4 TWh, Wind 138,9 TWh -&gt; meine Schätzungen / Rechnungen stimmen also!!!!!)</a:t>
            </a:r>
          </a:p>
        </p:txBody>
      </p:sp>
    </p:spTree>
    <p:extLst>
      <p:ext uri="{BB962C8B-B14F-4D97-AF65-F5344CB8AC3E}">
        <p14:creationId xmlns:p14="http://schemas.microsoft.com/office/powerpoint/2010/main" val="4028676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2E409D-9FD2-D235-4AF9-EB45C7439EDA}"/>
              </a:ext>
            </a:extLst>
          </p:cNvPr>
          <p:cNvSpPr>
            <a:spLocks noGrp="1"/>
          </p:cNvSpPr>
          <p:nvPr>
            <p:ph type="title"/>
          </p:nvPr>
        </p:nvSpPr>
        <p:spPr/>
        <p:txBody>
          <a:bodyPr/>
          <a:lstStyle/>
          <a:p>
            <a:r>
              <a:rPr lang="de-DE" dirty="0"/>
              <a:t>Ausbau erneuerbarer Energien in Deutschland: bzw. Deutschlandtempo</a:t>
            </a:r>
          </a:p>
        </p:txBody>
      </p:sp>
    </p:spTree>
    <p:extLst>
      <p:ext uri="{BB962C8B-B14F-4D97-AF65-F5344CB8AC3E}">
        <p14:creationId xmlns:p14="http://schemas.microsoft.com/office/powerpoint/2010/main" val="13985656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546D3C-2443-1B0C-CB40-FE5FFA1BDFF7}"/>
              </a:ext>
            </a:extLst>
          </p:cNvPr>
          <p:cNvSpPr>
            <a:spLocks noGrp="1"/>
          </p:cNvSpPr>
          <p:nvPr>
            <p:ph type="title"/>
          </p:nvPr>
        </p:nvSpPr>
        <p:spPr>
          <a:xfrm>
            <a:off x="838200" y="0"/>
            <a:ext cx="10515600" cy="660269"/>
          </a:xfrm>
        </p:spPr>
        <p:txBody>
          <a:bodyPr>
            <a:normAutofit fontScale="90000"/>
          </a:bodyPr>
          <a:lstStyle/>
          <a:p>
            <a:r>
              <a:rPr lang="de-DE" dirty="0"/>
              <a:t>Deutschlandtempo</a:t>
            </a:r>
          </a:p>
        </p:txBody>
      </p:sp>
      <p:sp>
        <p:nvSpPr>
          <p:cNvPr id="3" name="Inhaltsplatzhalter 2">
            <a:extLst>
              <a:ext uri="{FF2B5EF4-FFF2-40B4-BE49-F238E27FC236}">
                <a16:creationId xmlns:a16="http://schemas.microsoft.com/office/drawing/2014/main" id="{62BB0A1E-6E8A-D634-147D-FB4462AFD2E5}"/>
              </a:ext>
            </a:extLst>
          </p:cNvPr>
          <p:cNvSpPr>
            <a:spLocks noGrp="1"/>
          </p:cNvSpPr>
          <p:nvPr>
            <p:ph idx="1"/>
          </p:nvPr>
        </p:nvSpPr>
        <p:spPr>
          <a:xfrm>
            <a:off x="0" y="660269"/>
            <a:ext cx="12192000" cy="6197731"/>
          </a:xfrm>
        </p:spPr>
        <p:txBody>
          <a:bodyPr>
            <a:normAutofit fontScale="62500" lnSpcReduction="20000"/>
          </a:bodyPr>
          <a:lstStyle/>
          <a:p>
            <a:r>
              <a:rPr lang="de-DE" dirty="0"/>
              <a:t>In einem Artikel der FAZ zu diesem Thema wird gemeldet, dass der Ausbau der Windenergie in Bayern und Baden-Württemberg im ersten Quartal 2024 bei 10 Windrädern lag 😊. Am besten ist immer noch NRW: geworben wird (von einer CDU/Grünen-Regierung) damit, dass 1000 Windanlagen von 2022 bis 2027 zugebaut werden, siehe: </a:t>
            </a:r>
            <a:r>
              <a:rPr lang="de-DE" dirty="0">
                <a:hlinkClick r:id="rId2"/>
              </a:rPr>
              <a:t>https://gruene-nrw.de/2025/08/1000-neue-windraeder-nrw-ist-vorreiter-beim-windenergieausbau-in-deutschland/</a:t>
            </a:r>
            <a:endParaRPr lang="de-DE" dirty="0"/>
          </a:p>
          <a:p>
            <a:r>
              <a:rPr lang="de-DE" dirty="0"/>
              <a:t>1000 / 6 Jahre = 166 Windanlagen pro Jahr. Werder </a:t>
            </a:r>
            <a:r>
              <a:rPr lang="de-DE" dirty="0" err="1"/>
              <a:t>Kessin</a:t>
            </a:r>
            <a:r>
              <a:rPr lang="de-DE" dirty="0"/>
              <a:t> hat 28 Windanlagen: 166 : 28 = 5,9 … also </a:t>
            </a:r>
            <a:r>
              <a:rPr lang="de-DE" dirty="0">
                <a:solidFill>
                  <a:srgbClr val="FF0000"/>
                </a:solidFill>
              </a:rPr>
              <a:t>6 Windparks im Jahr (insgesamt 1000 / 28 = 35 Windparks a Werder </a:t>
            </a:r>
            <a:r>
              <a:rPr lang="de-DE" dirty="0" err="1">
                <a:solidFill>
                  <a:srgbClr val="FF0000"/>
                </a:solidFill>
              </a:rPr>
              <a:t>Kessin</a:t>
            </a:r>
            <a:r>
              <a:rPr lang="de-DE" dirty="0">
                <a:solidFill>
                  <a:srgbClr val="FF0000"/>
                </a:solidFill>
              </a:rPr>
              <a:t> in 6 Jahren!!!!!!!!!!!!, das ist wirklich eine Lachnummer ... für den Kölner Karneval …)</a:t>
            </a:r>
            <a:r>
              <a:rPr lang="de-DE" dirty="0"/>
              <a:t>. 6 * 0,3 TWh … 1,8 … 6 * 1,8 … 10,8 TWh … / 0,87 … damit können als 12,4 10.000 t Elektrolyseure laufen, die schaffen 124.000 t Wasserstoff, also man kann vielleicht 1 Hochofen damit betreiben (braucht aber 180.000 t) … NRW ist also nicht mal bereit für 1 Hochofen den grünen Strom für die Elektrolyseure neu zu bauen … in Duisburg gibt es aber 4 Hochöfen, so wird das nichts mit der Energiewende … wenn man sagt, 3 Hochöfen reichen für Duisburg, dann 3* 180.000 = 540.000 t = 4,3, also hätte NRW wenigstens 1000 mal 4,3 … als 4000 Windkraftanlagen in 6 Jahren versprechen sollen, dass wäre dann wenigstens der grüne Wasserstoff für das Thyssenkrupp Stahlwerk in Duisburg gewesen …  ;-) !!!!</a:t>
            </a:r>
          </a:p>
          <a:p>
            <a:r>
              <a:rPr lang="de-DE" dirty="0"/>
              <a:t>In NRW gibt es derzeit Anstrengungen, das 1,8 % Ziel der Landesfläche für Windkraft schon 2027 zu erreichen, Zeit dafür wäre für alle Bundesländer bis 2032. Das ist erstmal gut. Eine aktuelle Studie zeigt aber, dass 3,7 % der Landesfläche genutzt werden könnten. Dies wird aber nicht gemacht, man hält sich an die Vorgabe 1,8 %.  </a:t>
            </a:r>
          </a:p>
          <a:p>
            <a:r>
              <a:rPr lang="de-DE" dirty="0"/>
              <a:t>Hier im Text wurde aber bereits mit einfachen Rechnungen gezeigt, </a:t>
            </a:r>
            <a:r>
              <a:rPr lang="de-DE" dirty="0">
                <a:highlight>
                  <a:srgbClr val="FF00FF"/>
                </a:highlight>
              </a:rPr>
              <a:t>dass wird selbst bei 1562 TWh 20 % der Gesamtfläche Deutschlands und 43 % des Agrarlands benötigen</a:t>
            </a:r>
            <a:r>
              <a:rPr lang="de-DE" dirty="0"/>
              <a:t>, damit man die Energiewende </a:t>
            </a:r>
            <a:r>
              <a:rPr lang="de-DE" u="sng" dirty="0"/>
              <a:t>ernsthaft</a:t>
            </a:r>
            <a:r>
              <a:rPr lang="de-DE" dirty="0"/>
              <a:t> angehen kann und um ggf. unsere Industrie zu retten und zu 50 % selbst versorgen zu können. </a:t>
            </a:r>
          </a:p>
          <a:p>
            <a:r>
              <a:rPr lang="de-DE" dirty="0"/>
              <a:t>Es wurde schon gezeigt, dass es bei 10 Mill. Tonnen Wasserstoff um 1000 Elektrolyseure a 0,87 TWh Strombedarf geht, also 870 TWh, dafür braucht man 870 / 0,3 = 2900 Werder </a:t>
            </a:r>
            <a:r>
              <a:rPr lang="de-DE" dirty="0" err="1"/>
              <a:t>Kessin</a:t>
            </a:r>
            <a:r>
              <a:rPr lang="de-DE" dirty="0"/>
              <a:t> Windparks a 81.200 einzelne Windenergieanlagen (nicht 1000 siehe NRW) … </a:t>
            </a:r>
            <a:r>
              <a:rPr lang="de-DE" dirty="0">
                <a:highlight>
                  <a:srgbClr val="FFFF00"/>
                </a:highlight>
              </a:rPr>
              <a:t>selbst wenn man diese Werte / 2 teilt und man 50 % des Wasserstoffs im Ausland herstellen will, dann müssen im Ausland viele Anlagen gebaut werden. Es ist absehbar, dass dann viele Aufträge für die Anlagen in Ägypten, Saudi-Arabien, Algerien oder Oman nach China gehen: Solaranlagen, Windkraftanlagen, Elektrolyseure und Chemieanlagen zur Umformung von Wasserstoff zu Ammoniak, die Schiffe zum Ammoniaktransport, die Hafenanlagen … </a:t>
            </a:r>
            <a:endParaRPr lang="de-DE" dirty="0"/>
          </a:p>
          <a:p>
            <a:r>
              <a:rPr lang="de-DE" u="sng" dirty="0">
                <a:highlight>
                  <a:srgbClr val="FFFF00"/>
                </a:highlight>
              </a:rPr>
              <a:t>Dazu kommt, dass ein großer Teil der Bevölkerung gerne autark Energie haben möchte, seine Industrie retten will und davon ggf. auch selbst profitieren könnte, etwa frei Strom tanken, in einer Gegend mit viel Landwindparks</a:t>
            </a:r>
            <a:r>
              <a:rPr lang="de-DE" dirty="0">
                <a:highlight>
                  <a:srgbClr val="FFFF00"/>
                </a:highlight>
              </a:rPr>
              <a:t>. Es soll Leute geben, die dafür sogar gerne die Netzentgelte zahlen, die auf dem Strompreis liegen ;-), aber das ist natürlich nur die Mittelklasse, die ärmeren Bevölkerungsschichten, den sollte man eben auch ein Klimageld zahlen!!!!!!!!!! </a:t>
            </a:r>
            <a:r>
              <a:rPr lang="de-DE" dirty="0"/>
              <a:t>Sehen wir uns dies genauer an!!!</a:t>
            </a:r>
          </a:p>
        </p:txBody>
      </p:sp>
    </p:spTree>
    <p:extLst>
      <p:ext uri="{BB962C8B-B14F-4D97-AF65-F5344CB8AC3E}">
        <p14:creationId xmlns:p14="http://schemas.microsoft.com/office/powerpoint/2010/main" val="4007561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5AA73-3655-7849-5936-9A3A6798DF1A}"/>
              </a:ext>
            </a:extLst>
          </p:cNvPr>
          <p:cNvSpPr>
            <a:spLocks noGrp="1"/>
          </p:cNvSpPr>
          <p:nvPr>
            <p:ph type="title"/>
          </p:nvPr>
        </p:nvSpPr>
        <p:spPr>
          <a:xfrm>
            <a:off x="838200" y="176367"/>
            <a:ext cx="10515600" cy="504670"/>
          </a:xfrm>
        </p:spPr>
        <p:txBody>
          <a:bodyPr>
            <a:normAutofit fontScale="90000"/>
          </a:bodyPr>
          <a:lstStyle/>
          <a:p>
            <a:r>
              <a:rPr lang="de-DE" dirty="0"/>
              <a:t>Stand Ausbau der erneuerbaren Energien: Solar</a:t>
            </a:r>
          </a:p>
        </p:txBody>
      </p:sp>
      <p:sp>
        <p:nvSpPr>
          <p:cNvPr id="3" name="Inhaltsplatzhalter 2">
            <a:extLst>
              <a:ext uri="{FF2B5EF4-FFF2-40B4-BE49-F238E27FC236}">
                <a16:creationId xmlns:a16="http://schemas.microsoft.com/office/drawing/2014/main" id="{096D9D86-BD00-C9B3-A7D9-3295F072E1B3}"/>
              </a:ext>
            </a:extLst>
          </p:cNvPr>
          <p:cNvSpPr>
            <a:spLocks noGrp="1"/>
          </p:cNvSpPr>
          <p:nvPr>
            <p:ph idx="1"/>
          </p:nvPr>
        </p:nvSpPr>
        <p:spPr>
          <a:xfrm>
            <a:off x="838200" y="1391578"/>
            <a:ext cx="10515600" cy="5048476"/>
          </a:xfrm>
        </p:spPr>
        <p:txBody>
          <a:bodyPr>
            <a:normAutofit/>
          </a:bodyPr>
          <a:lstStyle/>
          <a:p>
            <a:r>
              <a:rPr lang="de-DE" dirty="0"/>
              <a:t>Der BMWK Monitoringbericht 2024 meldet folgenden Stand der Dinge beim Ausbau der erneuerbaren Energien: </a:t>
            </a:r>
          </a:p>
          <a:p>
            <a:r>
              <a:rPr lang="de-DE" dirty="0"/>
              <a:t>Der Ausbau der Solarenergie: </a:t>
            </a:r>
            <a:r>
              <a:rPr lang="de-DE" b="1" dirty="0"/>
              <a:t>Bis 2030 soll 215 GW erreicht werden</a:t>
            </a:r>
            <a:r>
              <a:rPr lang="de-DE" dirty="0"/>
              <a:t>.</a:t>
            </a:r>
          </a:p>
          <a:p>
            <a:r>
              <a:rPr lang="de-DE" dirty="0"/>
              <a:t>Im Jahr 2024 wurde insgesamt 16,2 Gigawatt Ausbau erreicht (Balkonanlagen kamen davon auf 2024 0,4 GW), </a:t>
            </a:r>
            <a:r>
              <a:rPr lang="de-DE" b="1" dirty="0"/>
              <a:t>die Gesamtleistung Ende 2024 lag bei 99,3 Gigawatt</a:t>
            </a:r>
            <a:r>
              <a:rPr lang="de-DE" dirty="0"/>
              <a:t>, siehe hierzu Bundesnetzagentur, Ausbau erneuerbarer Energien 2024, 08.1.2025.</a:t>
            </a:r>
          </a:p>
          <a:p>
            <a:r>
              <a:rPr lang="de-DE" dirty="0">
                <a:highlight>
                  <a:srgbClr val="FFFF00"/>
                </a:highlight>
              </a:rPr>
              <a:t>Frage</a:t>
            </a:r>
            <a:r>
              <a:rPr lang="de-DE" dirty="0"/>
              <a:t>: Wie wichtig sind beim Solarausbau die Balkonanlagen? </a:t>
            </a:r>
          </a:p>
          <a:p>
            <a:endParaRPr lang="de-DE" dirty="0"/>
          </a:p>
        </p:txBody>
      </p:sp>
    </p:spTree>
    <p:extLst>
      <p:ext uri="{BB962C8B-B14F-4D97-AF65-F5344CB8AC3E}">
        <p14:creationId xmlns:p14="http://schemas.microsoft.com/office/powerpoint/2010/main" val="3349451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E5A7DDB-E7D2-C756-BA00-3C5BC0B8668F}"/>
              </a:ext>
            </a:extLst>
          </p:cNvPr>
          <p:cNvSpPr>
            <a:spLocks noGrp="1"/>
          </p:cNvSpPr>
          <p:nvPr>
            <p:ph idx="1"/>
          </p:nvPr>
        </p:nvSpPr>
        <p:spPr>
          <a:xfrm>
            <a:off x="838200" y="828097"/>
            <a:ext cx="10515600" cy="5853535"/>
          </a:xfrm>
        </p:spPr>
        <p:txBody>
          <a:bodyPr>
            <a:normAutofit/>
          </a:bodyPr>
          <a:lstStyle/>
          <a:p>
            <a:r>
              <a:rPr lang="de-DE" dirty="0"/>
              <a:t>Windenergie Land: </a:t>
            </a:r>
            <a:r>
              <a:rPr lang="de-DE" b="1" dirty="0"/>
              <a:t>Bis 2030 sollen 115 Gigawatt erzielt werden</a:t>
            </a:r>
            <a:r>
              <a:rPr lang="de-DE" dirty="0"/>
              <a:t>. </a:t>
            </a:r>
          </a:p>
          <a:p>
            <a:r>
              <a:rPr lang="de-DE" dirty="0"/>
              <a:t>Für 2024 ging es für die Windenergie aber nicht gut aus, es wurde 3,2 GW zugebaut, aber 0,7 GW endgültig stillgelegt, insgesamt gab es 2024 ein Zubau von 2,5 GW. Es wurden für fast 15 GW Genehmigungen für die kommenden Jahre erteilt. </a:t>
            </a:r>
          </a:p>
          <a:p>
            <a:r>
              <a:rPr lang="de-DE" b="1" dirty="0"/>
              <a:t>Insgesamt liegt die Gesamtleistung Ende 2024 nun bei 63,5 Gigawatt</a:t>
            </a:r>
            <a:r>
              <a:rPr lang="de-DE" dirty="0"/>
              <a:t>, siehe hierzu Bundesnetzagentur, Ausbau erneuerbarer Energien 2024, 08.1.2025.  </a:t>
            </a:r>
          </a:p>
          <a:p>
            <a:endParaRPr lang="de-DE" dirty="0"/>
          </a:p>
        </p:txBody>
      </p:sp>
      <p:sp>
        <p:nvSpPr>
          <p:cNvPr id="4" name="Titel 1">
            <a:extLst>
              <a:ext uri="{FF2B5EF4-FFF2-40B4-BE49-F238E27FC236}">
                <a16:creationId xmlns:a16="http://schemas.microsoft.com/office/drawing/2014/main" id="{3BA92E06-1F22-B910-F13E-887C069E09A3}"/>
              </a:ext>
            </a:extLst>
          </p:cNvPr>
          <p:cNvSpPr txBox="1">
            <a:spLocks/>
          </p:cNvSpPr>
          <p:nvPr/>
        </p:nvSpPr>
        <p:spPr>
          <a:xfrm>
            <a:off x="838200" y="176367"/>
            <a:ext cx="10515600" cy="50467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Stand Ausbau der erneuerbaren Energien: Landwind</a:t>
            </a:r>
          </a:p>
        </p:txBody>
      </p:sp>
    </p:spTree>
    <p:extLst>
      <p:ext uri="{BB962C8B-B14F-4D97-AF65-F5344CB8AC3E}">
        <p14:creationId xmlns:p14="http://schemas.microsoft.com/office/powerpoint/2010/main" val="404248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B9768-2CD6-21F5-5B50-6805F3E0F62D}"/>
              </a:ext>
            </a:extLst>
          </p:cNvPr>
          <p:cNvSpPr>
            <a:spLocks noGrp="1"/>
          </p:cNvSpPr>
          <p:nvPr>
            <p:ph type="title"/>
          </p:nvPr>
        </p:nvSpPr>
        <p:spPr>
          <a:xfrm>
            <a:off x="838200" y="106939"/>
            <a:ext cx="10515600" cy="710480"/>
          </a:xfrm>
        </p:spPr>
        <p:txBody>
          <a:bodyPr/>
          <a:lstStyle/>
          <a:p>
            <a:r>
              <a:rPr lang="de-DE" dirty="0"/>
              <a:t>Einheiten</a:t>
            </a:r>
          </a:p>
        </p:txBody>
      </p:sp>
      <p:sp>
        <p:nvSpPr>
          <p:cNvPr id="3" name="Inhaltsplatzhalter 2">
            <a:extLst>
              <a:ext uri="{FF2B5EF4-FFF2-40B4-BE49-F238E27FC236}">
                <a16:creationId xmlns:a16="http://schemas.microsoft.com/office/drawing/2014/main" id="{D277E615-67AE-899E-EDA9-81F04E55D464}"/>
              </a:ext>
            </a:extLst>
          </p:cNvPr>
          <p:cNvSpPr>
            <a:spLocks noGrp="1"/>
          </p:cNvSpPr>
          <p:nvPr>
            <p:ph idx="1"/>
          </p:nvPr>
        </p:nvSpPr>
        <p:spPr>
          <a:xfrm>
            <a:off x="838200" y="966641"/>
            <a:ext cx="10515600" cy="5784419"/>
          </a:xfrm>
        </p:spPr>
        <p:txBody>
          <a:bodyPr>
            <a:normAutofit fontScale="92500" lnSpcReduction="10000"/>
          </a:bodyPr>
          <a:lstStyle/>
          <a:p>
            <a:r>
              <a:rPr lang="de-DE" dirty="0"/>
              <a:t>Terawatt 300. Gigawatt 000. Megawatt 000. Kilowatt 000</a:t>
            </a:r>
          </a:p>
          <a:p>
            <a:endParaRPr lang="de-DE" dirty="0"/>
          </a:p>
          <a:p>
            <a:r>
              <a:rPr lang="de-DE" dirty="0"/>
              <a:t>300 Gigawattstunden, sind in Kilowattstunden:</a:t>
            </a:r>
          </a:p>
          <a:p>
            <a:r>
              <a:rPr lang="de-DE" dirty="0"/>
              <a:t>300.000.000 kWh</a:t>
            </a:r>
          </a:p>
          <a:p>
            <a:endParaRPr lang="de-DE" dirty="0"/>
          </a:p>
          <a:p>
            <a:r>
              <a:rPr lang="de-DE" dirty="0"/>
              <a:t>300 Gigawattstunden.000 Megawattstunden .000 Kilowattstunden</a:t>
            </a:r>
          </a:p>
          <a:p>
            <a:r>
              <a:rPr lang="de-DE" dirty="0"/>
              <a:t>Soviel produziert der Windparks Werder </a:t>
            </a:r>
            <a:r>
              <a:rPr lang="de-DE" dirty="0" err="1"/>
              <a:t>Kessin</a:t>
            </a:r>
            <a:r>
              <a:rPr lang="de-DE" dirty="0"/>
              <a:t> pro Jahr.</a:t>
            </a:r>
          </a:p>
          <a:p>
            <a:endParaRPr lang="de-DE" dirty="0"/>
          </a:p>
          <a:p>
            <a:r>
              <a:rPr lang="de-DE" dirty="0"/>
              <a:t>Dies sind 0,3 Terawattstunden.</a:t>
            </a:r>
          </a:p>
          <a:p>
            <a:r>
              <a:rPr lang="de-DE" dirty="0"/>
              <a:t>0 Terawatt.300.000.000 kWh</a:t>
            </a:r>
          </a:p>
          <a:p>
            <a:endParaRPr lang="de-DE" dirty="0"/>
          </a:p>
          <a:p>
            <a:r>
              <a:rPr lang="de-DE" dirty="0"/>
              <a:t>3000 Terawattstunden, sind in Kilowattstunden:</a:t>
            </a:r>
          </a:p>
          <a:p>
            <a:r>
              <a:rPr lang="de-DE" u="sng" dirty="0"/>
              <a:t>3.000</a:t>
            </a:r>
            <a:r>
              <a:rPr lang="de-DE" dirty="0"/>
              <a:t>.000.000.000 kWh</a:t>
            </a:r>
          </a:p>
          <a:p>
            <a:endParaRPr lang="de-DE" dirty="0"/>
          </a:p>
          <a:p>
            <a:pPr marL="0" indent="0">
              <a:buNone/>
            </a:pPr>
            <a:endParaRPr lang="de-DE" dirty="0"/>
          </a:p>
          <a:p>
            <a:pPr marL="0" indent="0">
              <a:buNone/>
            </a:pPr>
            <a:endParaRPr lang="de-DE" dirty="0"/>
          </a:p>
        </p:txBody>
      </p:sp>
    </p:spTree>
    <p:extLst>
      <p:ext uri="{BB962C8B-B14F-4D97-AF65-F5344CB8AC3E}">
        <p14:creationId xmlns:p14="http://schemas.microsoft.com/office/powerpoint/2010/main" val="1677561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099D-5D0E-6F3D-75F3-93645B1D64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3095A0-3F4E-77A7-A358-6B7DC311751E}"/>
              </a:ext>
            </a:extLst>
          </p:cNvPr>
          <p:cNvSpPr>
            <a:spLocks noGrp="1"/>
          </p:cNvSpPr>
          <p:nvPr>
            <p:ph type="title"/>
          </p:nvPr>
        </p:nvSpPr>
        <p:spPr>
          <a:xfrm>
            <a:off x="838200" y="218311"/>
            <a:ext cx="10515600" cy="769194"/>
          </a:xfrm>
        </p:spPr>
        <p:txBody>
          <a:bodyPr>
            <a:normAutofit fontScale="90000"/>
          </a:bodyPr>
          <a:lstStyle/>
          <a:p>
            <a:r>
              <a:rPr lang="de-DE" dirty="0"/>
              <a:t>Stand Ausbau der erneuerbaren Energien: Offshore Windparks</a:t>
            </a:r>
          </a:p>
        </p:txBody>
      </p:sp>
      <p:sp>
        <p:nvSpPr>
          <p:cNvPr id="3" name="Inhaltsplatzhalter 2">
            <a:extLst>
              <a:ext uri="{FF2B5EF4-FFF2-40B4-BE49-F238E27FC236}">
                <a16:creationId xmlns:a16="http://schemas.microsoft.com/office/drawing/2014/main" id="{46ACA912-4CA0-149B-924D-F245FD898B31}"/>
              </a:ext>
            </a:extLst>
          </p:cNvPr>
          <p:cNvSpPr>
            <a:spLocks noGrp="1"/>
          </p:cNvSpPr>
          <p:nvPr>
            <p:ph idx="1"/>
          </p:nvPr>
        </p:nvSpPr>
        <p:spPr>
          <a:xfrm>
            <a:off x="655229" y="1251519"/>
            <a:ext cx="10515600" cy="5472391"/>
          </a:xfrm>
        </p:spPr>
        <p:txBody>
          <a:bodyPr>
            <a:normAutofit fontScale="62500" lnSpcReduction="20000"/>
          </a:bodyPr>
          <a:lstStyle/>
          <a:p>
            <a:r>
              <a:rPr lang="de-DE" dirty="0"/>
              <a:t>Ausbau Offshore</a:t>
            </a:r>
            <a:r>
              <a:rPr lang="de-DE" b="1" dirty="0"/>
              <a:t>: Bis 2030 sollen 30 GW erreicht werden</a:t>
            </a:r>
            <a:r>
              <a:rPr lang="de-DE" dirty="0"/>
              <a:t>. </a:t>
            </a:r>
          </a:p>
          <a:p>
            <a:r>
              <a:rPr lang="de-DE" u="sng" dirty="0"/>
              <a:t>2024 wurde insgesamt 0,7 Gigawatt in Betrieb genommen, 73 Offshore-Windenergieanlagen wurden aufgebaut</a:t>
            </a:r>
            <a:r>
              <a:rPr lang="de-DE" b="1" dirty="0"/>
              <a:t>, </a:t>
            </a:r>
            <a:r>
              <a:rPr lang="de-DE" dirty="0"/>
              <a:t>in der Ostsee für Baltic Eagle und Nordsee Gode Wind</a:t>
            </a:r>
            <a:r>
              <a:rPr lang="de-DE" b="1" dirty="0"/>
              <a:t>. </a:t>
            </a:r>
          </a:p>
          <a:p>
            <a:r>
              <a:rPr lang="de-DE" b="1" dirty="0"/>
              <a:t>Insgesamt liegt die installierte Leistung nun bei 9,2 GW, siehe hierzu Bundesnetzagentur</a:t>
            </a:r>
            <a:r>
              <a:rPr lang="de-DE" dirty="0"/>
              <a:t>, Ausbau erneuerbarer Energien 2024, 08.1.2025. </a:t>
            </a:r>
          </a:p>
          <a:p>
            <a:r>
              <a:rPr lang="de-DE" dirty="0"/>
              <a:t>Ein Problem sind mangelhafte Produktionskapazitäten für Konverter, die die Projekte nach hinten verschieben. Siehe unten, hierzu gibt es bereits eine „Taskforce </a:t>
            </a:r>
            <a:r>
              <a:rPr lang="de-DE" dirty="0" err="1"/>
              <a:t>Konverterplattformen</a:t>
            </a:r>
            <a:r>
              <a:rPr lang="de-DE" dirty="0"/>
              <a:t>“ unter Leitung des Maritimen Koordinators Dieter Janecek (Grüne). Eine Produktion der 2-GW </a:t>
            </a:r>
            <a:r>
              <a:rPr lang="de-DE" dirty="0" err="1"/>
              <a:t>Konverterplattformen</a:t>
            </a:r>
            <a:r>
              <a:rPr lang="de-DE" dirty="0"/>
              <a:t> war bisher nur in Spanien möglich, nun will die </a:t>
            </a:r>
            <a:r>
              <a:rPr lang="de-DE" u="sng" dirty="0"/>
              <a:t>Firma Smulders  in einem Joint Venture mit der Meyer Neptun Werft in Rostock dort auch diese Konverter bauen.</a:t>
            </a:r>
            <a:r>
              <a:rPr lang="de-DE" dirty="0"/>
              <a:t>  Der Bundesverband Windenergie sieht es als positiv an, dass im 1. </a:t>
            </a:r>
            <a:r>
              <a:rPr lang="de-DE" dirty="0" err="1"/>
              <a:t>Hj</a:t>
            </a:r>
            <a:r>
              <a:rPr lang="de-DE" dirty="0"/>
              <a:t>. 2024 nun 36 Anlagen mit 377 MW gebaut wurden und 73 Fundamente erreicht wurden, er beklagt die hohen Preise für die Gebote, etwa 3 Mrd., es müsste die industrielle Kapazität „in wenigen Jahren erheblich gesteigert werden.“ KfW Darlehen für den Ausbau der Fertigung müssten deutlich höher als 25 Mill. Euro liegen. </a:t>
            </a:r>
          </a:p>
          <a:p>
            <a:r>
              <a:rPr lang="de-DE" dirty="0"/>
              <a:t>Die Offshore Windparks Hohe See / Albatros haben folgende Leistungsdaten: Hohe See 497 MW (71 mal Siemens SWT-7.0-154, 7 MV) und Albatros 112 MW (16 mal Siemens SWT-7.0-154, 7 MW) … also insgesamt 609 MW, mit 87 Anlagen. </a:t>
            </a:r>
          </a:p>
          <a:p>
            <a:r>
              <a:rPr lang="de-DE" dirty="0"/>
              <a:t>Eine 8 GW Leistung bzw. ein 8 GW Ausbau wären 13 mal diese Anlage. 4 GW Ausbau wären 6,5 mal diese Anlage. </a:t>
            </a:r>
            <a:r>
              <a:rPr lang="de-DE" dirty="0">
                <a:highlight>
                  <a:srgbClr val="FFFF00"/>
                </a:highlight>
              </a:rPr>
              <a:t>Rechne aus</a:t>
            </a:r>
            <a:r>
              <a:rPr lang="de-DE" dirty="0"/>
              <a:t>: Wie oft braucht man Hohe See / Albatros um das Ziel von 30 GW im Jahr 2030 zu erreichen? (30 Gigawatt sind 30.000 Megawatt): _________________________________________________________</a:t>
            </a:r>
          </a:p>
          <a:p>
            <a:r>
              <a:rPr lang="de-DE" dirty="0">
                <a:highlight>
                  <a:srgbClr val="FFFF00"/>
                </a:highlight>
              </a:rPr>
              <a:t>Frage</a:t>
            </a:r>
            <a:r>
              <a:rPr lang="de-DE" dirty="0"/>
              <a:t>: Welche Probleme gibt es bei der Offshore Windenergie? Wie wird bald in MV produziert und welche Rolle spielt die Politik dabei? </a:t>
            </a:r>
          </a:p>
        </p:txBody>
      </p:sp>
    </p:spTree>
    <p:extLst>
      <p:ext uri="{BB962C8B-B14F-4D97-AF65-F5344CB8AC3E}">
        <p14:creationId xmlns:p14="http://schemas.microsoft.com/office/powerpoint/2010/main" val="1922201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059CB-8F6D-DEA2-2102-85B746F8C1CC}"/>
              </a:ext>
            </a:extLst>
          </p:cNvPr>
          <p:cNvSpPr>
            <a:spLocks noGrp="1"/>
          </p:cNvSpPr>
          <p:nvPr>
            <p:ph type="title"/>
          </p:nvPr>
        </p:nvSpPr>
        <p:spPr>
          <a:xfrm>
            <a:off x="838200" y="122058"/>
            <a:ext cx="10515600" cy="769194"/>
          </a:xfrm>
        </p:spPr>
        <p:txBody>
          <a:bodyPr/>
          <a:lstStyle/>
          <a:p>
            <a:r>
              <a:rPr lang="de-DE" dirty="0"/>
              <a:t>Stand Ausbau der erneuerbaren Energien</a:t>
            </a:r>
          </a:p>
        </p:txBody>
      </p:sp>
      <p:sp>
        <p:nvSpPr>
          <p:cNvPr id="3" name="Inhaltsplatzhalter 2">
            <a:extLst>
              <a:ext uri="{FF2B5EF4-FFF2-40B4-BE49-F238E27FC236}">
                <a16:creationId xmlns:a16="http://schemas.microsoft.com/office/drawing/2014/main" id="{6465C6E7-8F35-3679-3C79-48B5F3DDE39A}"/>
              </a:ext>
            </a:extLst>
          </p:cNvPr>
          <p:cNvSpPr>
            <a:spLocks noGrp="1"/>
          </p:cNvSpPr>
          <p:nvPr>
            <p:ph idx="1"/>
          </p:nvPr>
        </p:nvSpPr>
        <p:spPr>
          <a:xfrm>
            <a:off x="838200" y="1084845"/>
            <a:ext cx="10515600" cy="5651097"/>
          </a:xfrm>
        </p:spPr>
        <p:txBody>
          <a:bodyPr>
            <a:normAutofit fontScale="62500" lnSpcReduction="20000"/>
          </a:bodyPr>
          <a:lstStyle/>
          <a:p>
            <a:r>
              <a:rPr lang="de-DE" dirty="0"/>
              <a:t>Ausbau Offshore</a:t>
            </a:r>
            <a:r>
              <a:rPr lang="de-DE" b="1" dirty="0"/>
              <a:t>: Bis 2030 sollen 30 GW erreicht werden</a:t>
            </a:r>
            <a:r>
              <a:rPr lang="de-DE" dirty="0"/>
              <a:t>. </a:t>
            </a:r>
          </a:p>
          <a:p>
            <a:r>
              <a:rPr lang="de-DE" b="1" dirty="0"/>
              <a:t>2024 wurde insgesamt 0,7 Gigawatt in Betrieb genommen, 73 Windenergieanlagen wurden aufgebaut, </a:t>
            </a:r>
            <a:r>
              <a:rPr lang="de-DE" dirty="0"/>
              <a:t>in der Ostsee für Baltic Eagle und Nordsee Gode Wind.</a:t>
            </a:r>
          </a:p>
          <a:p>
            <a:r>
              <a:rPr lang="de-DE" u="sng" dirty="0"/>
              <a:t>Insgesamt liegt die installierte Leistung nun bei 9,2 GW, siehe hierzu Bundesnetzagentu</a:t>
            </a:r>
            <a:r>
              <a:rPr lang="de-DE" dirty="0"/>
              <a:t>r, Ausbau erneuerbarer Energien 2024, 08.1.2025.  </a:t>
            </a:r>
          </a:p>
          <a:p>
            <a:r>
              <a:rPr lang="de-DE" dirty="0"/>
              <a:t>Ein Problem sind mangelhafte Produktionskapazitäten für Konverter, die die Projekte nach hinten verschieben.  Siehe unten, hierzu gibt es bereits eine „Taskforce </a:t>
            </a:r>
            <a:r>
              <a:rPr lang="de-DE" dirty="0" err="1"/>
              <a:t>Konverterplattformen</a:t>
            </a:r>
            <a:r>
              <a:rPr lang="de-DE" dirty="0"/>
              <a:t>“ unter Leitung des Maritimen Koordinators Dieter Janecek (Grüne). Eine Produktion der 2-GW </a:t>
            </a:r>
            <a:r>
              <a:rPr lang="de-DE" dirty="0" err="1"/>
              <a:t>Konverterplattformen</a:t>
            </a:r>
            <a:r>
              <a:rPr lang="de-DE" dirty="0"/>
              <a:t> war bisher nur in Spanien möglich, nun will die </a:t>
            </a:r>
            <a:r>
              <a:rPr lang="de-DE" u="sng" dirty="0"/>
              <a:t>Firma Smulders  in einem Joint Venture mit der Meyer Neptun Werft in Rostock dort auch diese Konverter bauen.</a:t>
            </a:r>
            <a:r>
              <a:rPr lang="de-DE" dirty="0"/>
              <a:t>  Der Bundesverband Windenergie sieht es als positiv an, dass im 1. </a:t>
            </a:r>
            <a:r>
              <a:rPr lang="de-DE" dirty="0" err="1"/>
              <a:t>Hj</a:t>
            </a:r>
            <a:r>
              <a:rPr lang="de-DE" dirty="0"/>
              <a:t>. 2024 nun 36 Anlagen mit 377 MW gebaut wurden und 73 Fundamente erreicht wurden, er beklagt die hohen Preise für die Gebote, etwa 3 Mrd., es müsste die industrielle Kapazität „in wenigen Jahren erheblich gesteigert werden.“ KfW Darlehen für den Ausbau der Fertigung müssten deutlich höher als 25 Mill. Euro liegen. </a:t>
            </a:r>
          </a:p>
          <a:p>
            <a:r>
              <a:rPr lang="de-DE" dirty="0"/>
              <a:t>Die Offshore Windparks Hohe See / Albatros haben folgende Leistungsdaten: Hohe See 497 MW (71 mal Siemens SWT-7.0-154, 7 MV) und Albatros 112 MW (16 mal Siemens SWT-7.0-154, 7 MW) … also insgesamt 609 MW, mit 87 Anlagen. </a:t>
            </a:r>
          </a:p>
          <a:p>
            <a:r>
              <a:rPr lang="de-DE" dirty="0"/>
              <a:t>Eine 8 GW Leistung bzw. ein 8 GW Ausbau wären 13 mal diese Anlage. 4 GW Ausbau wären 6,5 mal diese Anlage. </a:t>
            </a:r>
            <a:r>
              <a:rPr lang="de-DE" dirty="0">
                <a:highlight>
                  <a:srgbClr val="FFFF00"/>
                </a:highlight>
              </a:rPr>
              <a:t>Rechne aus</a:t>
            </a:r>
            <a:r>
              <a:rPr lang="de-DE" dirty="0"/>
              <a:t>: Wie oft braucht man Hohe See / Albatros um das Ziel von 30 GW im Jahr 2030 zu erreichen? (30 Gigawatt sind 30.000 Megawatt): </a:t>
            </a:r>
            <a:r>
              <a:rPr lang="de-DE" u="sng" dirty="0"/>
              <a:t>30.000 / 609 = 49,26 </a:t>
            </a:r>
          </a:p>
          <a:p>
            <a:r>
              <a:rPr lang="de-DE" dirty="0">
                <a:highlight>
                  <a:srgbClr val="FFFF00"/>
                </a:highlight>
              </a:rPr>
              <a:t>Frage</a:t>
            </a:r>
            <a:r>
              <a:rPr lang="de-DE" dirty="0"/>
              <a:t>: Welche Probleme gibt es bei der Offshore Windenergie? Wie wird bald in MV produziert und welche Rolle spielt die Politik dabei? </a:t>
            </a:r>
          </a:p>
          <a:p>
            <a:endParaRPr lang="de-DE" dirty="0"/>
          </a:p>
        </p:txBody>
      </p:sp>
    </p:spTree>
    <p:extLst>
      <p:ext uri="{BB962C8B-B14F-4D97-AF65-F5344CB8AC3E}">
        <p14:creationId xmlns:p14="http://schemas.microsoft.com/office/powerpoint/2010/main" val="38889928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532D9-51A4-800C-CFB4-4D5CEB4FDAD9}"/>
              </a:ext>
            </a:extLst>
          </p:cNvPr>
          <p:cNvSpPr>
            <a:spLocks noGrp="1"/>
          </p:cNvSpPr>
          <p:nvPr>
            <p:ph type="title"/>
          </p:nvPr>
        </p:nvSpPr>
        <p:spPr>
          <a:xfrm>
            <a:off x="838200" y="0"/>
            <a:ext cx="10515600" cy="882907"/>
          </a:xfrm>
        </p:spPr>
        <p:txBody>
          <a:bodyPr/>
          <a:lstStyle/>
          <a:p>
            <a:r>
              <a:rPr lang="de-DE" dirty="0"/>
              <a:t>Wie viel Jahresleistung sind das im Jahr 2030?</a:t>
            </a:r>
          </a:p>
        </p:txBody>
      </p:sp>
      <p:sp>
        <p:nvSpPr>
          <p:cNvPr id="3" name="Inhaltsplatzhalter 2">
            <a:extLst>
              <a:ext uri="{FF2B5EF4-FFF2-40B4-BE49-F238E27FC236}">
                <a16:creationId xmlns:a16="http://schemas.microsoft.com/office/drawing/2014/main" id="{D772C320-6C24-D9BC-C67B-52D4AB1826A9}"/>
              </a:ext>
            </a:extLst>
          </p:cNvPr>
          <p:cNvSpPr>
            <a:spLocks noGrp="1"/>
          </p:cNvSpPr>
          <p:nvPr>
            <p:ph idx="1"/>
          </p:nvPr>
        </p:nvSpPr>
        <p:spPr>
          <a:xfrm>
            <a:off x="469557" y="987339"/>
            <a:ext cx="11467070" cy="5870662"/>
          </a:xfrm>
        </p:spPr>
        <p:txBody>
          <a:bodyPr>
            <a:normAutofit fontScale="77500" lnSpcReduction="20000"/>
          </a:bodyPr>
          <a:lstStyle/>
          <a:p>
            <a:r>
              <a:rPr lang="de-DE" dirty="0"/>
              <a:t>Bis 2030 sollen in Deutschland aufgebaut sein: 215 GW Solar, 115 GW Landwind und 30 GW Offshore Wind. </a:t>
            </a:r>
          </a:p>
          <a:p>
            <a:r>
              <a:rPr lang="de-DE" dirty="0"/>
              <a:t>215 TWh Solar * 8760 = 1.883.400 GWh * 0,1 = 188.340 GWh, das sind geschätzt </a:t>
            </a:r>
            <a:r>
              <a:rPr lang="de-DE" dirty="0">
                <a:highlight>
                  <a:srgbClr val="00FFFF"/>
                </a:highlight>
              </a:rPr>
              <a:t>188 TWh</a:t>
            </a:r>
            <a:r>
              <a:rPr lang="de-DE" dirty="0"/>
              <a:t>.</a:t>
            </a:r>
          </a:p>
          <a:p>
            <a:r>
              <a:rPr lang="de-DE" dirty="0"/>
              <a:t>115 TWh Landwind * 8760 = 1.007.400 GWh * 0,2 = 201.480 GWh, das sind geschätzt </a:t>
            </a:r>
            <a:r>
              <a:rPr lang="de-DE" dirty="0">
                <a:highlight>
                  <a:srgbClr val="00FFFF"/>
                </a:highlight>
              </a:rPr>
              <a:t>201 TWh</a:t>
            </a:r>
            <a:r>
              <a:rPr lang="de-DE" dirty="0"/>
              <a:t>.</a:t>
            </a:r>
          </a:p>
          <a:p>
            <a:r>
              <a:rPr lang="de-DE" dirty="0"/>
              <a:t>30 TWh Offshore * 8760 = 262.800 * 0,4 = 105.120 GWh, das sind </a:t>
            </a:r>
            <a:r>
              <a:rPr lang="de-DE" dirty="0">
                <a:highlight>
                  <a:srgbClr val="00FFFF"/>
                </a:highlight>
              </a:rPr>
              <a:t>105 TWh</a:t>
            </a:r>
            <a:r>
              <a:rPr lang="de-DE" dirty="0"/>
              <a:t> (meine groben Schätzungen, mit meinen Kapazitätsfaktoren) </a:t>
            </a:r>
          </a:p>
          <a:p>
            <a:r>
              <a:rPr lang="de-DE" dirty="0"/>
              <a:t>Bis 2030 wird somit eine Gesamtleistung von 188 + 201 + 105 = </a:t>
            </a:r>
            <a:r>
              <a:rPr lang="de-DE" dirty="0">
                <a:highlight>
                  <a:srgbClr val="00FFFF"/>
                </a:highlight>
              </a:rPr>
              <a:t>494 TWh </a:t>
            </a:r>
            <a:r>
              <a:rPr lang="de-DE" dirty="0"/>
              <a:t>aufgebaut sein. (derzeitiger Verbrauch 549 TWh, 2021, heute etwas niedriger) … </a:t>
            </a:r>
            <a:r>
              <a:rPr lang="de-DE" dirty="0">
                <a:solidFill>
                  <a:srgbClr val="FF0000"/>
                </a:solidFill>
              </a:rPr>
              <a:t>wie man es dreht und wendet, dies reicht nicht, bzw. dies reicht nur, wenn bis 2030 kaum etwas passiert, also nur wenige E-Autos fahren und z.B. noch nicht 50 % des Wasserstoffbedarfs auch hier im Land produziert wird,  </a:t>
            </a:r>
            <a:r>
              <a:rPr lang="de-DE" dirty="0"/>
              <a:t>… </a:t>
            </a:r>
            <a:r>
              <a:rPr lang="de-DE" dirty="0">
                <a:highlight>
                  <a:srgbClr val="FFFF00"/>
                </a:highlight>
              </a:rPr>
              <a:t>hier wird ein Stromverbrauch von 1562 TWh (50 % Importe) geschätzt bzw. </a:t>
            </a:r>
            <a:r>
              <a:rPr lang="de-DE" u="sng" dirty="0">
                <a:highlight>
                  <a:srgbClr val="FFFF00"/>
                </a:highlight>
              </a:rPr>
              <a:t>1269 TWh</a:t>
            </a:r>
            <a:r>
              <a:rPr lang="de-DE" dirty="0">
                <a:highlight>
                  <a:srgbClr val="FFFF00"/>
                </a:highlight>
              </a:rPr>
              <a:t> (Windenergie minus der 2030 bestehenden Solar- und </a:t>
            </a:r>
            <a:r>
              <a:rPr lang="de-DE" dirty="0" err="1">
                <a:highlight>
                  <a:srgbClr val="FFFF00"/>
                </a:highlight>
              </a:rPr>
              <a:t>Offshoreenergie</a:t>
            </a:r>
            <a:r>
              <a:rPr lang="de-DE" dirty="0">
                <a:highlight>
                  <a:srgbClr val="FFFF00"/>
                </a:highlight>
              </a:rPr>
              <a:t>), meine Schätzungen gleichen sich damit den Schätzungen der Bundesnetzagentur für 2045 an: die höchste Schätzung liegt hier bei 1275,5 TWh (vor Netzverlusten)</a:t>
            </a:r>
          </a:p>
          <a:p>
            <a:r>
              <a:rPr lang="de-DE" dirty="0">
                <a:highlight>
                  <a:srgbClr val="FFFF00"/>
                </a:highlight>
              </a:rPr>
              <a:t>Aber 2045 ist ein bisschen spät, allein für den Wasserstoff brauchen wir ca</a:t>
            </a:r>
            <a:r>
              <a:rPr lang="de-DE" dirty="0">
                <a:highlight>
                  <a:srgbClr val="00FFFF"/>
                </a:highlight>
              </a:rPr>
              <a:t>. </a:t>
            </a:r>
            <a:r>
              <a:rPr lang="de-DE" u="sng" dirty="0">
                <a:highlight>
                  <a:srgbClr val="00FFFF"/>
                </a:highlight>
              </a:rPr>
              <a:t>435 MW </a:t>
            </a:r>
            <a:r>
              <a:rPr lang="de-DE" dirty="0">
                <a:highlight>
                  <a:srgbClr val="FFFF00"/>
                </a:highlight>
              </a:rPr>
              <a:t>Strom: </a:t>
            </a:r>
            <a:r>
              <a:rPr lang="de-DE" dirty="0">
                <a:highlight>
                  <a:srgbClr val="00FFFF"/>
                </a:highlight>
              </a:rPr>
              <a:t>100 MW Elektrolyseur = 10.000 t, für 5.000.000 t brauchen wir 500 davon. Einer davon verbraucht : 100 MW * 8760 = 876.000 MWh = 876 GWh, das sind 0,87 TWh. 500 * 0,87 = 435.</a:t>
            </a:r>
          </a:p>
          <a:p>
            <a:r>
              <a:rPr lang="de-DE" dirty="0"/>
              <a:t>Man darf gespannt sein, ob durch den Nordseegipfel vom Januar 2026 der Offshore-Ausbau in Dänemark, England, Norwegen … und ggf. sogar in Estland, </a:t>
            </a:r>
            <a:r>
              <a:rPr lang="de-DE" dirty="0" err="1"/>
              <a:t>Lituaen</a:t>
            </a:r>
            <a:r>
              <a:rPr lang="de-DE" dirty="0"/>
              <a:t> und Lettland noch teils Deutschland mitversorgen wird.</a:t>
            </a:r>
          </a:p>
          <a:p>
            <a:endParaRPr lang="de-DE" dirty="0"/>
          </a:p>
          <a:p>
            <a:endParaRPr lang="de-DE" dirty="0"/>
          </a:p>
        </p:txBody>
      </p:sp>
    </p:spTree>
    <p:extLst>
      <p:ext uri="{BB962C8B-B14F-4D97-AF65-F5344CB8AC3E}">
        <p14:creationId xmlns:p14="http://schemas.microsoft.com/office/powerpoint/2010/main" val="558362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399E1-0B22-B538-BFE0-501CADA4BB57}"/>
              </a:ext>
            </a:extLst>
          </p:cNvPr>
          <p:cNvSpPr>
            <a:spLocks noGrp="1"/>
          </p:cNvSpPr>
          <p:nvPr>
            <p:ph type="title"/>
          </p:nvPr>
        </p:nvSpPr>
        <p:spPr>
          <a:xfrm>
            <a:off x="838200" y="155275"/>
            <a:ext cx="10515600" cy="1638929"/>
          </a:xfrm>
        </p:spPr>
        <p:txBody>
          <a:bodyPr>
            <a:normAutofit fontScale="90000"/>
          </a:bodyPr>
          <a:lstStyle/>
          <a:p>
            <a:r>
              <a:rPr lang="de-DE" dirty="0"/>
              <a:t>Umgerechnet in Werder </a:t>
            </a:r>
            <a:r>
              <a:rPr lang="de-DE" dirty="0" err="1"/>
              <a:t>Kessin</a:t>
            </a:r>
            <a:r>
              <a:rPr lang="de-DE" dirty="0"/>
              <a:t>, um es sich konkret vorstellen zu können: Zubau Landwind 2024 und wie viel Landwind haben wir insgesamt …</a:t>
            </a:r>
          </a:p>
        </p:txBody>
      </p:sp>
      <p:sp>
        <p:nvSpPr>
          <p:cNvPr id="3" name="Inhaltsplatzhalter 2">
            <a:extLst>
              <a:ext uri="{FF2B5EF4-FFF2-40B4-BE49-F238E27FC236}">
                <a16:creationId xmlns:a16="http://schemas.microsoft.com/office/drawing/2014/main" id="{9E193E20-9318-C1E1-228B-980E064D1903}"/>
              </a:ext>
            </a:extLst>
          </p:cNvPr>
          <p:cNvSpPr>
            <a:spLocks noGrp="1"/>
          </p:cNvSpPr>
          <p:nvPr>
            <p:ph idx="1"/>
          </p:nvPr>
        </p:nvSpPr>
        <p:spPr>
          <a:xfrm>
            <a:off x="838200" y="1858992"/>
            <a:ext cx="10515600" cy="4843733"/>
          </a:xfrm>
        </p:spPr>
        <p:txBody>
          <a:bodyPr>
            <a:normAutofit fontScale="85000" lnSpcReduction="20000"/>
          </a:bodyPr>
          <a:lstStyle/>
          <a:p>
            <a:r>
              <a:rPr lang="de-DE" dirty="0"/>
              <a:t>Zum Vergleich: Werder </a:t>
            </a:r>
            <a:r>
              <a:rPr lang="de-DE" dirty="0" err="1"/>
              <a:t>Kessin</a:t>
            </a:r>
            <a:r>
              <a:rPr lang="de-DE" dirty="0"/>
              <a:t> hat eine Leistung von 140 MW: 2500 MW / 140 MW =, mit 15 Enercon E-126 7,5 MW und 13 En</a:t>
            </a:r>
            <a:r>
              <a:rPr lang="de-DE" u="sng" dirty="0"/>
              <a:t>ercon E-82, 2,3 MW Anlagen. </a:t>
            </a:r>
          </a:p>
          <a:p>
            <a:r>
              <a:rPr lang="de-DE" u="sng" dirty="0"/>
              <a:t>Es wurden in Deutschland </a:t>
            </a:r>
            <a:r>
              <a:rPr lang="de-DE" b="1" u="sng" dirty="0"/>
              <a:t>im Jahr 2024 2,5 GW Landwind </a:t>
            </a:r>
            <a:r>
              <a:rPr lang="de-DE" b="1" u="sng" dirty="0" err="1"/>
              <a:t>dazugebaut</a:t>
            </a:r>
            <a:r>
              <a:rPr lang="de-DE" b="1" u="sng" dirty="0"/>
              <a:t>, dies sind: 2500 MW / 140 MW = ca. nur 18 Windparks der Größe Werder </a:t>
            </a:r>
            <a:r>
              <a:rPr lang="de-DE" b="1" u="sng" dirty="0" err="1"/>
              <a:t>Kessin</a:t>
            </a:r>
            <a:r>
              <a:rPr lang="de-DE" u="sng" dirty="0"/>
              <a:t>.</a:t>
            </a:r>
            <a:r>
              <a:rPr lang="de-DE" dirty="0"/>
              <a:t> </a:t>
            </a:r>
          </a:p>
          <a:p>
            <a:r>
              <a:rPr lang="de-DE" dirty="0"/>
              <a:t>Nimmt man die großen 7,5 MW einzelnen Windenergieanlagen und rechnet damit: 2500 MW / 7,5 MW Anlagen, </a:t>
            </a:r>
            <a:r>
              <a:rPr lang="de-DE" u="sng" dirty="0"/>
              <a:t>dann lautet das Ergebnis = 333,33 Landwindanlagen wurden 2024 in Deutschland aufgebaut, das ist schon sehr wenig.</a:t>
            </a:r>
            <a:r>
              <a:rPr lang="de-DE" b="1" u="sng" dirty="0"/>
              <a:t> </a:t>
            </a:r>
            <a:endParaRPr lang="de-DE" u="sng" dirty="0"/>
          </a:p>
          <a:p>
            <a:r>
              <a:rPr lang="de-DE" u="sng" dirty="0"/>
              <a:t>Wie viel Landwind haben wir insgesamt? Wir verfügen über 63,5 GW Leistung im Bereich Landwind … 63.500 MW / 140 MW Werder </a:t>
            </a:r>
            <a:r>
              <a:rPr lang="de-DE" u="sng" dirty="0" err="1"/>
              <a:t>Kessin</a:t>
            </a:r>
            <a:r>
              <a:rPr lang="de-DE" u="sng" dirty="0"/>
              <a:t> = 453,71 … </a:t>
            </a:r>
            <a:r>
              <a:rPr lang="de-DE" u="sng" dirty="0">
                <a:highlight>
                  <a:srgbClr val="FFFF00"/>
                </a:highlight>
              </a:rPr>
              <a:t>bislang wurden also in Deutschland in Werder </a:t>
            </a:r>
            <a:r>
              <a:rPr lang="de-DE" u="sng" dirty="0" err="1">
                <a:highlight>
                  <a:srgbClr val="FFFF00"/>
                </a:highlight>
              </a:rPr>
              <a:t>Kessin</a:t>
            </a:r>
            <a:r>
              <a:rPr lang="de-DE" u="sng" dirty="0">
                <a:highlight>
                  <a:srgbClr val="FFFF00"/>
                </a:highlight>
              </a:rPr>
              <a:t> umgerechnet </a:t>
            </a:r>
            <a:r>
              <a:rPr lang="de-DE" b="1" u="sng" dirty="0">
                <a:highlight>
                  <a:srgbClr val="FFFF00"/>
                </a:highlight>
              </a:rPr>
              <a:t>453 Landwindparks gebaut </a:t>
            </a:r>
            <a:r>
              <a:rPr lang="de-DE" u="sng" dirty="0">
                <a:highlight>
                  <a:srgbClr val="FFFF00"/>
                </a:highlight>
              </a:rPr>
              <a:t>… nicht so viel … </a:t>
            </a:r>
          </a:p>
          <a:p>
            <a:r>
              <a:rPr lang="de-DE" u="sng" dirty="0"/>
              <a:t>Für 2000 TWh müssen wird noch einige Windparks mehr bauen: dafür brauchen wird 6666; für 1562 brauchen wir 5206; für 1269 TWh nur noch: 4230 Windparks Werder </a:t>
            </a:r>
            <a:r>
              <a:rPr lang="de-DE" u="sng" dirty="0" err="1"/>
              <a:t>Kessin</a:t>
            </a:r>
            <a:r>
              <a:rPr lang="de-DE" u="sng" dirty="0"/>
              <a:t> … nehmen wir die letzte Zahl </a:t>
            </a:r>
            <a:r>
              <a:rPr lang="de-DE" u="sng" dirty="0">
                <a:highlight>
                  <a:srgbClr val="00FFFF"/>
                </a:highlight>
              </a:rPr>
              <a:t>hat Deutschland 1/10 des Ausbaus geschafft</a:t>
            </a:r>
            <a:r>
              <a:rPr lang="de-DE" u="sng" dirty="0"/>
              <a:t>.</a:t>
            </a:r>
          </a:p>
          <a:p>
            <a:endParaRPr lang="de-DE" dirty="0"/>
          </a:p>
          <a:p>
            <a:endParaRPr lang="de-DE" dirty="0"/>
          </a:p>
        </p:txBody>
      </p:sp>
    </p:spTree>
    <p:extLst>
      <p:ext uri="{BB962C8B-B14F-4D97-AF65-F5344CB8AC3E}">
        <p14:creationId xmlns:p14="http://schemas.microsoft.com/office/powerpoint/2010/main" val="20203291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4698E-DBD1-3C4A-A736-5F03B54A8F7C}"/>
              </a:ext>
            </a:extLst>
          </p:cNvPr>
          <p:cNvSpPr>
            <a:spLocks noGrp="1"/>
          </p:cNvSpPr>
          <p:nvPr>
            <p:ph type="title"/>
          </p:nvPr>
        </p:nvSpPr>
        <p:spPr>
          <a:xfrm>
            <a:off x="934452" y="160588"/>
            <a:ext cx="10515600" cy="1325563"/>
          </a:xfrm>
        </p:spPr>
        <p:txBody>
          <a:bodyPr/>
          <a:lstStyle/>
          <a:p>
            <a:r>
              <a:rPr lang="de-DE" dirty="0"/>
              <a:t>Warum wurden die Ziele nicht höher gesteckt? Die Studien lagen vor … </a:t>
            </a:r>
          </a:p>
        </p:txBody>
      </p:sp>
      <p:sp>
        <p:nvSpPr>
          <p:cNvPr id="3" name="Inhaltsplatzhalter 2">
            <a:extLst>
              <a:ext uri="{FF2B5EF4-FFF2-40B4-BE49-F238E27FC236}">
                <a16:creationId xmlns:a16="http://schemas.microsoft.com/office/drawing/2014/main" id="{610E6EC5-183E-BF68-EAC3-8EBC90A3C21E}"/>
              </a:ext>
            </a:extLst>
          </p:cNvPr>
          <p:cNvSpPr>
            <a:spLocks noGrp="1"/>
          </p:cNvSpPr>
          <p:nvPr>
            <p:ph idx="1"/>
          </p:nvPr>
        </p:nvSpPr>
        <p:spPr>
          <a:xfrm>
            <a:off x="445168" y="1645150"/>
            <a:ext cx="11393906" cy="5052261"/>
          </a:xfrm>
        </p:spPr>
        <p:txBody>
          <a:bodyPr>
            <a:normAutofit fontScale="92500" lnSpcReduction="10000"/>
          </a:bodyPr>
          <a:lstStyle/>
          <a:p>
            <a:r>
              <a:rPr lang="de-DE" b="1" u="sng" dirty="0"/>
              <a:t>Zum Vergleich</a:t>
            </a:r>
            <a:r>
              <a:rPr lang="de-DE" dirty="0"/>
              <a:t>: </a:t>
            </a:r>
            <a:r>
              <a:rPr lang="de-DE" b="1" dirty="0"/>
              <a:t>Im Jahr 2013 wurde in einer Studie 930 GW Leistung der Windenergie für möglich gehalten (Ziel ist derzeit bis 2030 115 GW plus 30 GW Offshore … und 215 GW Solar … insgesamt 360 GW), </a:t>
            </a:r>
            <a:r>
              <a:rPr lang="de-DE" dirty="0"/>
              <a:t>siehe oben. Für Windenergie Land wurde in einer frühen Studie des Bundesumweltamtes (2013), Link in den Notizen, berechnet, dass ein „grundsätzlich verfügbares Flächenpotential von rund 49.400 km2 bzw. 13,8 % der Landfläche“ verfügbar wäre, auf der 1190 GW Leistung installiert werden kann, mit einer Leistung von 2900 TWh pro Jahr. Lässt man Standorte mit weniger als 2200 Volllaststunden weg, gibt es noch 930 GW Leistung und 2400 TWh pro Jahr. Eine Starkwindanlage mit 3,4 MW und Schwachwindanlage mit 3,2 MW Leistung wurde dabei zugrunde gelegt. </a:t>
            </a:r>
          </a:p>
          <a:p>
            <a:r>
              <a:rPr lang="de-DE" dirty="0"/>
              <a:t>930 GW bzw. 930.000 MW / 140 MW Werder </a:t>
            </a:r>
            <a:r>
              <a:rPr lang="de-DE" dirty="0" err="1"/>
              <a:t>Kessin</a:t>
            </a:r>
            <a:r>
              <a:rPr lang="de-DE" dirty="0"/>
              <a:t> = 6642 Windparks … damit wären wir genau auf der Dimension, die hier als realistisch erscheint … und es wurde hin dieser Studie eben bereits gezeigt, dass dies auch realistisch ist´. </a:t>
            </a:r>
          </a:p>
          <a:p>
            <a:endParaRPr lang="de-DE" dirty="0"/>
          </a:p>
        </p:txBody>
      </p:sp>
    </p:spTree>
    <p:extLst>
      <p:ext uri="{BB962C8B-B14F-4D97-AF65-F5344CB8AC3E}">
        <p14:creationId xmlns:p14="http://schemas.microsoft.com/office/powerpoint/2010/main" val="30147477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5D05C-5E7A-3164-7BF7-8D16901D3727}"/>
              </a:ext>
            </a:extLst>
          </p:cNvPr>
          <p:cNvSpPr>
            <a:spLocks noGrp="1"/>
          </p:cNvSpPr>
          <p:nvPr>
            <p:ph type="title"/>
          </p:nvPr>
        </p:nvSpPr>
        <p:spPr>
          <a:xfrm>
            <a:off x="838200" y="83169"/>
            <a:ext cx="10515600" cy="999312"/>
          </a:xfrm>
        </p:spPr>
        <p:txBody>
          <a:bodyPr/>
          <a:lstStyle/>
          <a:p>
            <a:r>
              <a:rPr lang="de-DE" dirty="0"/>
              <a:t>Fazit: Deutschlandtempo / Europatempo</a:t>
            </a:r>
          </a:p>
        </p:txBody>
      </p:sp>
      <p:sp>
        <p:nvSpPr>
          <p:cNvPr id="3" name="Inhaltsplatzhalter 2">
            <a:extLst>
              <a:ext uri="{FF2B5EF4-FFF2-40B4-BE49-F238E27FC236}">
                <a16:creationId xmlns:a16="http://schemas.microsoft.com/office/drawing/2014/main" id="{2D8F6A96-C1C5-D460-7E06-7E596DB80E81}"/>
              </a:ext>
            </a:extLst>
          </p:cNvPr>
          <p:cNvSpPr>
            <a:spLocks noGrp="1"/>
          </p:cNvSpPr>
          <p:nvPr>
            <p:ph idx="1"/>
          </p:nvPr>
        </p:nvSpPr>
        <p:spPr>
          <a:xfrm>
            <a:off x="838200" y="1082480"/>
            <a:ext cx="10515600" cy="5519041"/>
          </a:xfrm>
        </p:spPr>
        <p:txBody>
          <a:bodyPr>
            <a:normAutofit fontScale="77500" lnSpcReduction="20000"/>
          </a:bodyPr>
          <a:lstStyle/>
          <a:p>
            <a:r>
              <a:rPr lang="de-DE" dirty="0"/>
              <a:t>Zur Erinnerung: Wie viel Windkraft gibt es derzeit in Deutschland: </a:t>
            </a:r>
            <a:r>
              <a:rPr lang="de-DE" dirty="0" err="1"/>
              <a:t>Onshore</a:t>
            </a:r>
            <a:r>
              <a:rPr lang="de-DE" dirty="0"/>
              <a:t> / Offshore?</a:t>
            </a:r>
          </a:p>
          <a:p>
            <a:pPr marL="0" indent="0">
              <a:buNone/>
            </a:pPr>
            <a:r>
              <a:rPr lang="de-DE" dirty="0"/>
              <a:t>66.000 MW. </a:t>
            </a:r>
          </a:p>
          <a:p>
            <a:pPr marL="0" indent="0">
              <a:buNone/>
            </a:pPr>
            <a:r>
              <a:rPr lang="de-DE" dirty="0"/>
              <a:t>Wie viel Werder </a:t>
            </a:r>
            <a:r>
              <a:rPr lang="de-DE" dirty="0" err="1"/>
              <a:t>Kessin</a:t>
            </a:r>
            <a:r>
              <a:rPr lang="de-DE" dirty="0"/>
              <a:t> Windparks sind das? (Werder </a:t>
            </a:r>
            <a:r>
              <a:rPr lang="de-DE" dirty="0" err="1"/>
              <a:t>Kessin</a:t>
            </a:r>
            <a:r>
              <a:rPr lang="de-DE" dirty="0"/>
              <a:t> 140 MW). </a:t>
            </a:r>
            <a:r>
              <a:rPr lang="de-DE" dirty="0">
                <a:highlight>
                  <a:srgbClr val="FFFF00"/>
                </a:highlight>
              </a:rPr>
              <a:t>Rechnet aus</a:t>
            </a:r>
            <a:r>
              <a:rPr lang="de-DE" dirty="0"/>
              <a:t>: </a:t>
            </a:r>
          </a:p>
          <a:p>
            <a:pPr marL="0" indent="0">
              <a:buNone/>
            </a:pPr>
            <a:endParaRPr lang="de-DE" dirty="0"/>
          </a:p>
          <a:p>
            <a:pPr marL="0" indent="0">
              <a:buNone/>
            </a:pPr>
            <a:r>
              <a:rPr lang="de-DE" dirty="0"/>
              <a:t>66.000 MW / 140 MW = ___________________________</a:t>
            </a:r>
          </a:p>
          <a:p>
            <a:pPr marL="0" indent="0">
              <a:buNone/>
            </a:pPr>
            <a:endParaRPr lang="de-DE" dirty="0"/>
          </a:p>
          <a:p>
            <a:pPr marL="0" indent="0">
              <a:buNone/>
            </a:pPr>
            <a:r>
              <a:rPr lang="de-DE" dirty="0"/>
              <a:t>Wir haben also bisher ____________Windparks der Werder </a:t>
            </a:r>
            <a:r>
              <a:rPr lang="de-DE" dirty="0" err="1"/>
              <a:t>Kessin</a:t>
            </a:r>
            <a:r>
              <a:rPr lang="de-DE" dirty="0"/>
              <a:t>-Größe in Deutschland aufgebaut!</a:t>
            </a:r>
          </a:p>
          <a:p>
            <a:pPr marL="0" indent="0">
              <a:buNone/>
            </a:pPr>
            <a:endParaRPr lang="de-DE" dirty="0"/>
          </a:p>
          <a:p>
            <a:pPr marL="0" indent="0">
              <a:buNone/>
            </a:pPr>
            <a:r>
              <a:rPr lang="de-DE" dirty="0">
                <a:highlight>
                  <a:srgbClr val="FFFF00"/>
                </a:highlight>
              </a:rPr>
              <a:t>Bewerte dies</a:t>
            </a:r>
            <a:r>
              <a:rPr lang="de-DE" dirty="0"/>
              <a:t>: Ist das gut oder eher nicht so gut? Vergleiche mit Europa: </a:t>
            </a:r>
          </a:p>
          <a:p>
            <a:pPr marL="0" indent="0">
              <a:buNone/>
            </a:pPr>
            <a:r>
              <a:rPr lang="de-DE" dirty="0"/>
              <a:t>In Europa waren bis Ende 2022 255.500 MW Windkraftleistung installiert. Bitte auch hier ausrechnen und dies durch Werder </a:t>
            </a:r>
            <a:r>
              <a:rPr lang="de-DE" dirty="0" err="1"/>
              <a:t>Kessin</a:t>
            </a:r>
            <a:r>
              <a:rPr lang="de-DE" dirty="0"/>
              <a:t> teilen, um sich dies konkret vorstellen zu können: </a:t>
            </a:r>
          </a:p>
          <a:p>
            <a:pPr marL="0" indent="0">
              <a:buNone/>
            </a:pPr>
            <a:r>
              <a:rPr lang="de-DE" dirty="0"/>
              <a:t>Europa: 255.500 / 140 MW = ______________________</a:t>
            </a:r>
          </a:p>
          <a:p>
            <a:pPr marL="0" indent="0">
              <a:buNone/>
            </a:pPr>
            <a:r>
              <a:rPr lang="de-DE" dirty="0"/>
              <a:t>Spanien: 30.000 / 140 = ________________ … Dänemark 7000 / 144 = ______________ ;-)</a:t>
            </a:r>
          </a:p>
          <a:p>
            <a:pPr marL="0" indent="0">
              <a:buNone/>
            </a:pPr>
            <a:endParaRPr lang="de-DE" dirty="0"/>
          </a:p>
          <a:p>
            <a:endParaRPr lang="de-DE" dirty="0"/>
          </a:p>
        </p:txBody>
      </p:sp>
    </p:spTree>
    <p:extLst>
      <p:ext uri="{BB962C8B-B14F-4D97-AF65-F5344CB8AC3E}">
        <p14:creationId xmlns:p14="http://schemas.microsoft.com/office/powerpoint/2010/main" val="2594459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FCB01-F5B2-A840-E2B1-E1540F6B89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2C728A-D8BB-EC69-27D8-BE47DAF430F8}"/>
              </a:ext>
            </a:extLst>
          </p:cNvPr>
          <p:cNvSpPr>
            <a:spLocks noGrp="1"/>
          </p:cNvSpPr>
          <p:nvPr>
            <p:ph type="title"/>
          </p:nvPr>
        </p:nvSpPr>
        <p:spPr>
          <a:xfrm>
            <a:off x="838200" y="83169"/>
            <a:ext cx="10515600" cy="999312"/>
          </a:xfrm>
        </p:spPr>
        <p:txBody>
          <a:bodyPr/>
          <a:lstStyle/>
          <a:p>
            <a:r>
              <a:rPr lang="de-DE" dirty="0"/>
              <a:t>Fazit: Deutschlandtempo / Europatempo</a:t>
            </a:r>
          </a:p>
        </p:txBody>
      </p:sp>
      <p:sp>
        <p:nvSpPr>
          <p:cNvPr id="3" name="Inhaltsplatzhalter 2">
            <a:extLst>
              <a:ext uri="{FF2B5EF4-FFF2-40B4-BE49-F238E27FC236}">
                <a16:creationId xmlns:a16="http://schemas.microsoft.com/office/drawing/2014/main" id="{4320AEDE-B451-B0DC-D6CC-4DD4C6E59585}"/>
              </a:ext>
            </a:extLst>
          </p:cNvPr>
          <p:cNvSpPr>
            <a:spLocks noGrp="1"/>
          </p:cNvSpPr>
          <p:nvPr>
            <p:ph idx="1"/>
          </p:nvPr>
        </p:nvSpPr>
        <p:spPr>
          <a:xfrm>
            <a:off x="838200" y="1082480"/>
            <a:ext cx="10515600" cy="5519041"/>
          </a:xfrm>
        </p:spPr>
        <p:txBody>
          <a:bodyPr>
            <a:normAutofit fontScale="77500" lnSpcReduction="20000"/>
          </a:bodyPr>
          <a:lstStyle/>
          <a:p>
            <a:r>
              <a:rPr lang="de-DE" dirty="0"/>
              <a:t>Zur Erinnerung: Wie viel Windkraft gibt es derzeit in Deutschland: </a:t>
            </a:r>
            <a:r>
              <a:rPr lang="de-DE" dirty="0" err="1"/>
              <a:t>Onshore</a:t>
            </a:r>
            <a:r>
              <a:rPr lang="de-DE" dirty="0"/>
              <a:t> / Offshore?</a:t>
            </a:r>
          </a:p>
          <a:p>
            <a:pPr marL="0" indent="0">
              <a:buNone/>
            </a:pPr>
            <a:r>
              <a:rPr lang="de-DE" dirty="0"/>
              <a:t>66.000 MW. </a:t>
            </a:r>
          </a:p>
          <a:p>
            <a:pPr marL="0" indent="0">
              <a:buNone/>
            </a:pPr>
            <a:r>
              <a:rPr lang="de-DE" dirty="0"/>
              <a:t>Wie viel Werder </a:t>
            </a:r>
            <a:r>
              <a:rPr lang="de-DE" dirty="0" err="1"/>
              <a:t>Kessin</a:t>
            </a:r>
            <a:r>
              <a:rPr lang="de-DE" dirty="0"/>
              <a:t> Windparks sind das? (Werder </a:t>
            </a:r>
            <a:r>
              <a:rPr lang="de-DE" dirty="0" err="1"/>
              <a:t>Kessin</a:t>
            </a:r>
            <a:r>
              <a:rPr lang="de-DE" dirty="0"/>
              <a:t> 140 MW). </a:t>
            </a:r>
            <a:r>
              <a:rPr lang="de-DE" dirty="0">
                <a:highlight>
                  <a:srgbClr val="FFFF00"/>
                </a:highlight>
              </a:rPr>
              <a:t>Rechnet aus</a:t>
            </a:r>
            <a:r>
              <a:rPr lang="de-DE" dirty="0"/>
              <a:t>: </a:t>
            </a:r>
          </a:p>
          <a:p>
            <a:pPr marL="0" indent="0">
              <a:buNone/>
            </a:pPr>
            <a:endParaRPr lang="de-DE" dirty="0"/>
          </a:p>
          <a:p>
            <a:pPr marL="0" indent="0">
              <a:buNone/>
            </a:pPr>
            <a:r>
              <a:rPr lang="de-DE" dirty="0"/>
              <a:t>66.000 MW / 140 MW = 471</a:t>
            </a:r>
          </a:p>
          <a:p>
            <a:pPr marL="0" indent="0">
              <a:buNone/>
            </a:pPr>
            <a:endParaRPr lang="de-DE" dirty="0"/>
          </a:p>
          <a:p>
            <a:pPr marL="0" indent="0">
              <a:buNone/>
            </a:pPr>
            <a:r>
              <a:rPr lang="de-DE" dirty="0"/>
              <a:t>Wir haben also bisher 471 Windparks der Werder </a:t>
            </a:r>
            <a:r>
              <a:rPr lang="de-DE" dirty="0" err="1"/>
              <a:t>Kessin</a:t>
            </a:r>
            <a:r>
              <a:rPr lang="de-DE" dirty="0"/>
              <a:t>-Größe in Deutschland aufgebaut!</a:t>
            </a:r>
          </a:p>
          <a:p>
            <a:pPr marL="0" indent="0">
              <a:buNone/>
            </a:pPr>
            <a:r>
              <a:rPr lang="de-DE" dirty="0">
                <a:highlight>
                  <a:srgbClr val="FFFF00"/>
                </a:highlight>
              </a:rPr>
              <a:t>Bewerte dies</a:t>
            </a:r>
            <a:r>
              <a:rPr lang="de-DE" dirty="0"/>
              <a:t>: Ist das gut oder zu wenig? (begründe: wie viel Strom brauchen wir nach der Energiewende … 1562 TWh / 0,3 = 5206 … wir brauche diese Menge also noch wie oft: 5206 / 471 = 11,05 … </a:t>
            </a:r>
            <a:r>
              <a:rPr lang="de-DE" b="1" dirty="0"/>
              <a:t>also noch 11 mal </a:t>
            </a:r>
            <a:r>
              <a:rPr lang="de-DE" dirty="0"/>
              <a:t>… </a:t>
            </a:r>
          </a:p>
          <a:p>
            <a:pPr marL="0" indent="0">
              <a:buNone/>
            </a:pPr>
            <a:endParaRPr lang="de-DE" dirty="0"/>
          </a:p>
          <a:p>
            <a:pPr marL="0" indent="0">
              <a:buNone/>
            </a:pPr>
            <a:r>
              <a:rPr lang="de-DE" dirty="0"/>
              <a:t>In Europa waren bis Ende 2022 255.500 MW Windkraftleistung installiert. Bitte auch hier ausrechnen und dies durch Werder </a:t>
            </a:r>
            <a:r>
              <a:rPr lang="de-DE" dirty="0" err="1"/>
              <a:t>Kessin</a:t>
            </a:r>
            <a:r>
              <a:rPr lang="de-DE" dirty="0"/>
              <a:t> teilen, um sich dies konkret vorstellen zu können: </a:t>
            </a:r>
          </a:p>
          <a:p>
            <a:pPr marL="0" indent="0">
              <a:buNone/>
            </a:pPr>
            <a:r>
              <a:rPr lang="de-DE" dirty="0"/>
              <a:t>Europa: 255.500 / 140 MW = 1825</a:t>
            </a:r>
          </a:p>
          <a:p>
            <a:pPr marL="0" indent="0">
              <a:buNone/>
            </a:pPr>
            <a:r>
              <a:rPr lang="de-DE" dirty="0"/>
              <a:t>Spanien: 30.000 / 140 = 214 … Dänemark 7000 / 144 = 50 ;-)</a:t>
            </a:r>
          </a:p>
          <a:p>
            <a:pPr marL="0" indent="0">
              <a:buNone/>
            </a:pPr>
            <a:endParaRPr lang="de-DE" dirty="0"/>
          </a:p>
          <a:p>
            <a:endParaRPr lang="de-DE" dirty="0"/>
          </a:p>
        </p:txBody>
      </p:sp>
    </p:spTree>
    <p:extLst>
      <p:ext uri="{BB962C8B-B14F-4D97-AF65-F5344CB8AC3E}">
        <p14:creationId xmlns:p14="http://schemas.microsoft.com/office/powerpoint/2010/main" val="702407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DC645-9826-3187-8F13-C7E323884BE0}"/>
              </a:ext>
            </a:extLst>
          </p:cNvPr>
          <p:cNvSpPr>
            <a:spLocks noGrp="1"/>
          </p:cNvSpPr>
          <p:nvPr>
            <p:ph type="title"/>
          </p:nvPr>
        </p:nvSpPr>
        <p:spPr>
          <a:xfrm>
            <a:off x="346945" y="24063"/>
            <a:ext cx="11738742" cy="1009651"/>
          </a:xfrm>
        </p:spPr>
        <p:txBody>
          <a:bodyPr>
            <a:normAutofit fontScale="90000"/>
          </a:bodyPr>
          <a:lstStyle/>
          <a:p>
            <a:r>
              <a:rPr lang="de-DE" dirty="0"/>
              <a:t>Wie kann der Ausbau erneuerbarer Energien beschleunigt – und Stromkosten beachtet werden?</a:t>
            </a:r>
          </a:p>
        </p:txBody>
      </p:sp>
      <p:sp>
        <p:nvSpPr>
          <p:cNvPr id="3" name="Inhaltsplatzhalter 2">
            <a:extLst>
              <a:ext uri="{FF2B5EF4-FFF2-40B4-BE49-F238E27FC236}">
                <a16:creationId xmlns:a16="http://schemas.microsoft.com/office/drawing/2014/main" id="{1D42852C-24C6-22EC-EF87-7AD887F451A3}"/>
              </a:ext>
            </a:extLst>
          </p:cNvPr>
          <p:cNvSpPr>
            <a:spLocks noGrp="1"/>
          </p:cNvSpPr>
          <p:nvPr>
            <p:ph idx="1"/>
          </p:nvPr>
        </p:nvSpPr>
        <p:spPr>
          <a:xfrm>
            <a:off x="226629" y="1203961"/>
            <a:ext cx="11445766" cy="5447014"/>
          </a:xfrm>
        </p:spPr>
        <p:txBody>
          <a:bodyPr>
            <a:normAutofit fontScale="62500" lnSpcReduction="20000"/>
          </a:bodyPr>
          <a:lstStyle/>
          <a:p>
            <a:r>
              <a:rPr lang="de-DE" dirty="0">
                <a:highlight>
                  <a:srgbClr val="FFFF00"/>
                </a:highlight>
              </a:rPr>
              <a:t>Staatliche Abnahmegarantien bei Windkraft, um </a:t>
            </a:r>
            <a:r>
              <a:rPr lang="de-DE" u="sng" dirty="0">
                <a:highlight>
                  <a:srgbClr val="FFFF00"/>
                </a:highlight>
              </a:rPr>
              <a:t>endlich dort Massenproduktion und Kostensenkungen umzusetzen</a:t>
            </a:r>
          </a:p>
          <a:p>
            <a:r>
              <a:rPr lang="de-DE" u="sng" dirty="0"/>
              <a:t>Leitmärkte</a:t>
            </a:r>
            <a:r>
              <a:rPr lang="de-DE" dirty="0"/>
              <a:t> etablieren, wirklich Abnehmer für Wasserstoff etablieren, damit auch Investoren in Elektrolyseure investieren und dann wiederum auch mehr Investoren in die erneuerbaren Energien dafür investieren … hierfür wurden viele Vorschläge gemacht, etwa </a:t>
            </a:r>
            <a:r>
              <a:rPr lang="de-DE" u="sng" dirty="0"/>
              <a:t>Standards für grüne Produkte </a:t>
            </a:r>
            <a:r>
              <a:rPr lang="de-DE" dirty="0"/>
              <a:t>… </a:t>
            </a:r>
            <a:r>
              <a:rPr lang="de-DE" u="sng" dirty="0"/>
              <a:t>öffentliche Auftragsvergabe</a:t>
            </a:r>
            <a:r>
              <a:rPr lang="de-DE" dirty="0"/>
              <a:t>, die nur grüne Produkte einsetzt … dies aktiviert aber nicht genug Nachfrage …</a:t>
            </a:r>
          </a:p>
          <a:p>
            <a:r>
              <a:rPr lang="de-DE" dirty="0"/>
              <a:t>Standards für grünen Stahl führen teils zu problematischen Projekten, etwa Stahl aus Holzkohle aus </a:t>
            </a:r>
            <a:r>
              <a:rPr lang="de-DE" dirty="0" err="1"/>
              <a:t>Eukapytusplantagen</a:t>
            </a:r>
            <a:r>
              <a:rPr lang="de-DE" dirty="0"/>
              <a:t> in Brasilien, siehe die SWR Dokumentation Schmutzige Geschäfte mit dem Klimaschutz - Investigative Recherche über Greenwashing, </a:t>
            </a:r>
            <a:r>
              <a:rPr lang="de-DE" dirty="0" err="1"/>
              <a:t>Youtube</a:t>
            </a:r>
            <a:r>
              <a:rPr lang="de-DE" dirty="0"/>
              <a:t>: https://www.youtube.com/watch?v=_99bAua8d0k&amp;t=14s</a:t>
            </a:r>
          </a:p>
          <a:p>
            <a:r>
              <a:rPr lang="de-DE" dirty="0"/>
              <a:t>Erst in letzter Zeit ist das Thema </a:t>
            </a:r>
            <a:r>
              <a:rPr lang="de-DE" u="sng" dirty="0"/>
              <a:t>Quote</a:t>
            </a:r>
            <a:r>
              <a:rPr lang="de-DE" dirty="0"/>
              <a:t> wieder in der Diskussion etwa auch in den Ministerien, Vorschlagen wird eine Wasserstoffquote als Beimischung im normalen Erdgasnetz, also z.B. eine bestimmte Menge von 5 % muss zugegeben werden. Dies wird mit Vor- und Nachteile ausführlich berichtet von Magnus Schwarz, siehe hier: </a:t>
            </a:r>
            <a:r>
              <a:rPr lang="de-DE" dirty="0">
                <a:hlinkClick r:id="rId3"/>
              </a:rPr>
              <a:t>https://www.ingenieur.de/technik/fachbereiche/energie/streit-um-wasserstoff-warum-forscher-vor-der-gruengasquote-warnen/</a:t>
            </a:r>
            <a:endParaRPr lang="de-DE" dirty="0"/>
          </a:p>
          <a:p>
            <a:r>
              <a:rPr lang="de-DE" dirty="0"/>
              <a:t>Es wäre auch eine </a:t>
            </a:r>
            <a:r>
              <a:rPr lang="de-DE" u="sng" dirty="0"/>
              <a:t>Quote für den Einsatz von grünem Stahl </a:t>
            </a:r>
            <a:r>
              <a:rPr lang="de-DE" dirty="0"/>
              <a:t>in der Industrie denkbar, aber möglichst einfach und europaweit, sonst hätten Unternehmen aus einem bestimmten Land in Europa Nachteile, etwa für die Autoindustrie. Z.B. Stefan </a:t>
            </a:r>
            <a:r>
              <a:rPr lang="de-DE" dirty="0" err="1"/>
              <a:t>Kauber</a:t>
            </a:r>
            <a:r>
              <a:rPr lang="de-DE" dirty="0"/>
              <a:t> von SHS – Saarstahl kann sich Quoten auch als Zwang vorstellen, siehe: Interview mit Stefan </a:t>
            </a:r>
            <a:r>
              <a:rPr lang="de-DE" dirty="0" err="1"/>
              <a:t>Kauber</a:t>
            </a:r>
            <a:r>
              <a:rPr lang="de-DE" dirty="0"/>
              <a:t> von SHS ‚Der Abgesang auf die deutsche Stahlindustrie ist falsch‘. FAZ, 05.07.2025. In Frankreich haben Stahl und Wasserstoffhersteller auch Quoten gefordert: Siehe: </a:t>
            </a:r>
            <a:r>
              <a:rPr lang="de-DE" dirty="0">
                <a:hlinkClick r:id="rId4"/>
              </a:rPr>
              <a:t>https://www.euractiv.com/section/eet/news/steelmakers-urge-eu-to-introduce-mandatory-greensteel-quotas-for-carmakers/</a:t>
            </a:r>
            <a:endParaRPr lang="de-DE" dirty="0"/>
          </a:p>
          <a:p>
            <a:r>
              <a:rPr lang="de-DE" dirty="0"/>
              <a:t>VW – das Land Niederachsen hält Anteile, Salzgitter Stahl - das Land Niedersachsen hält Anteile wollten nun freiwillig zusammenarbeiten und VW will grünen Stahl in der Automobilproduktion einsetzen, siehe dazu das FAZ Interview: Grüner Stahl kommt 2027‘ Interview von Christian Geinitz mit Stefan </a:t>
            </a:r>
            <a:r>
              <a:rPr lang="de-DE" dirty="0" err="1"/>
              <a:t>Dohler</a:t>
            </a:r>
            <a:r>
              <a:rPr lang="de-DE" dirty="0"/>
              <a:t> (EWE und BDEW) und Gunnar </a:t>
            </a:r>
            <a:r>
              <a:rPr lang="de-DE" dirty="0" err="1"/>
              <a:t>Groebler</a:t>
            </a:r>
            <a:r>
              <a:rPr lang="de-DE" dirty="0"/>
              <a:t> (CEO) Salzgitter Stahl. FAZ, 17.10.2025.  </a:t>
            </a:r>
          </a:p>
        </p:txBody>
      </p:sp>
    </p:spTree>
    <p:extLst>
      <p:ext uri="{BB962C8B-B14F-4D97-AF65-F5344CB8AC3E}">
        <p14:creationId xmlns:p14="http://schemas.microsoft.com/office/powerpoint/2010/main" val="10558273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A4AE9-23F8-4E72-D81F-57DDD1734A26}"/>
              </a:ext>
            </a:extLst>
          </p:cNvPr>
          <p:cNvSpPr>
            <a:spLocks noGrp="1"/>
          </p:cNvSpPr>
          <p:nvPr>
            <p:ph type="title"/>
          </p:nvPr>
        </p:nvSpPr>
        <p:spPr>
          <a:xfrm>
            <a:off x="838200" y="137160"/>
            <a:ext cx="10515600" cy="844868"/>
          </a:xfrm>
        </p:spPr>
        <p:txBody>
          <a:bodyPr/>
          <a:lstStyle/>
          <a:p>
            <a:r>
              <a:rPr lang="de-DE" dirty="0"/>
              <a:t>Aktuelles: Nordseegipfel 2026 in Hamburg</a:t>
            </a:r>
          </a:p>
        </p:txBody>
      </p:sp>
      <p:sp>
        <p:nvSpPr>
          <p:cNvPr id="3" name="Inhaltsplatzhalter 2">
            <a:extLst>
              <a:ext uri="{FF2B5EF4-FFF2-40B4-BE49-F238E27FC236}">
                <a16:creationId xmlns:a16="http://schemas.microsoft.com/office/drawing/2014/main" id="{370557F0-0115-484B-8E78-B59D3D3A8D5B}"/>
              </a:ext>
            </a:extLst>
          </p:cNvPr>
          <p:cNvSpPr>
            <a:spLocks noGrp="1"/>
          </p:cNvSpPr>
          <p:nvPr>
            <p:ph idx="1"/>
          </p:nvPr>
        </p:nvSpPr>
        <p:spPr>
          <a:xfrm>
            <a:off x="571500" y="982028"/>
            <a:ext cx="11144250" cy="5875972"/>
          </a:xfrm>
        </p:spPr>
        <p:txBody>
          <a:bodyPr>
            <a:normAutofit fontScale="62500" lnSpcReduction="20000"/>
          </a:bodyPr>
          <a:lstStyle/>
          <a:p>
            <a:r>
              <a:rPr lang="de-DE" dirty="0"/>
              <a:t>Neu ist, dass hier europäische Staaten versuchen den Aufbau erneuerbarer Energien konkreter und direkter zu koordinieren und sich gemeinsam an Stromquellen anzuschließen. Dabei geht es auch darum, die Standorte gut abzustimmen, damit keine Abschattungseffekte auftreten, bei denen ein Windpark einem anderen Windpark Wind wegnimmt. Als direkter Vertrag einigten sich Deutschland und Dänemark darauf die Insel Bornholm als Bornholm Energy Island auszubauen, 3 GW Offshore Windenergieleistung teilen sich Deutschland und Dänemark. </a:t>
            </a:r>
          </a:p>
          <a:p>
            <a:r>
              <a:rPr lang="de-DE" dirty="0"/>
              <a:t>Die anderen Absprachen sind unverbindlich, die Zusammenarbeit wird aber stärker als zuvor beginnen, es wird eine neue ständige Arbeitsgruppe geben. Ziel ist 300 GW Offshore Windenergie bis 2050 zu entwickeln, 100 GW als Kooperationsprojekte, bei denen mehrere Länder an die Stromnetze angeschlossen werden. Dazu sollen Finanzierungsinstrumente geschaffen werden mit der EU und der European Investment Bank. Pläne existieren aber erst für 20 GW von den Übertragungsnetzbetreibern für die 2030er Jahre (siehe: Hamburg Declaration </a:t>
            </a:r>
            <a:r>
              <a:rPr lang="de-DE" dirty="0" err="1"/>
              <a:t>of</a:t>
            </a:r>
            <a:r>
              <a:rPr lang="de-DE" dirty="0"/>
              <a:t> Energy Ministers). </a:t>
            </a:r>
          </a:p>
          <a:p>
            <a:r>
              <a:rPr lang="de-DE" dirty="0"/>
              <a:t>Die Politik will verlässliche Bedingungen schaffen, u.a. durch die Ausbaupläne und die Anreize durch Differenzverträge (Differenz zum Marktpreis wird gezahlt, wird mehr verdient, erhält es der Staat zurück, dies muss in Deutschland in der EEG Reform noch beschlossen werden). Die Industrie verpflichtet sich 9,5 Mrd. Euro bis 2030 in neue Produktionskapazitäten zu investieren, 91.000 zusätzliche Arbeitsplätze zu schaffen (auf 187.000 bis 2031) und die Stromgestehungskosten bis 2040 um 30 % zu reduzieren, dies ist die erste Abmachung in Europa, eine Kostenreduzierung immerhin einmal erwähnt (in den USA wurden solche Ziele bereits einmal erwähnt, siehe meine Texte 00Teil3, Punkt USA, diese Dokumente gelten aber alle nicht mehr durch U.S. Präsident Trump). Es wird angestrebt zwischen 2031 und 2040 jährlich 15 GW installieren zu können. (siehe: Joint Offshore Wind Investment </a:t>
            </a:r>
            <a:r>
              <a:rPr lang="de-DE" dirty="0" err="1"/>
              <a:t>Pact</a:t>
            </a:r>
            <a:r>
              <a:rPr lang="de-DE" dirty="0"/>
              <a:t> </a:t>
            </a:r>
            <a:r>
              <a:rPr lang="de-DE" dirty="0" err="1"/>
              <a:t>for</a:t>
            </a:r>
            <a:r>
              <a:rPr lang="de-DE" dirty="0"/>
              <a:t> </a:t>
            </a:r>
            <a:r>
              <a:rPr lang="de-DE" dirty="0" err="1"/>
              <a:t>the</a:t>
            </a:r>
            <a:r>
              <a:rPr lang="de-DE" dirty="0"/>
              <a:t> North Seas, 26.1.2026)</a:t>
            </a:r>
          </a:p>
          <a:p>
            <a:r>
              <a:rPr lang="de-DE" dirty="0"/>
              <a:t>Das sind gute Neuigkeiten, wenngleich noch vieles nicht verbindlich ist: </a:t>
            </a:r>
          </a:p>
          <a:p>
            <a:r>
              <a:rPr lang="de-DE" dirty="0">
                <a:highlight>
                  <a:srgbClr val="FFFF00"/>
                </a:highlight>
              </a:rPr>
              <a:t>Rechnet aus</a:t>
            </a:r>
            <a:r>
              <a:rPr lang="de-DE" dirty="0"/>
              <a:t>: Was wären 300 GW: 300 GW * 8760 … * 0,40 Offshore Wind Kapazitätsfaktor … das hat schon Wumms:</a:t>
            </a:r>
          </a:p>
          <a:p>
            <a:endParaRPr lang="de-DE" dirty="0"/>
          </a:p>
          <a:p>
            <a:r>
              <a:rPr lang="de-DE" dirty="0"/>
              <a:t>Pläne bestehen aber erst für 20 GW, wie viel wäre das? </a:t>
            </a:r>
            <a:r>
              <a:rPr lang="de-DE" dirty="0">
                <a:highlight>
                  <a:srgbClr val="FFFF00"/>
                </a:highlight>
              </a:rPr>
              <a:t>Rechnet aus</a:t>
            </a:r>
            <a:r>
              <a:rPr lang="de-DE" dirty="0"/>
              <a:t>: </a:t>
            </a:r>
          </a:p>
        </p:txBody>
      </p:sp>
    </p:spTree>
    <p:extLst>
      <p:ext uri="{BB962C8B-B14F-4D97-AF65-F5344CB8AC3E}">
        <p14:creationId xmlns:p14="http://schemas.microsoft.com/office/powerpoint/2010/main" val="3153886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46C1C-F34A-53FF-A381-31233EBBD599}"/>
              </a:ext>
            </a:extLst>
          </p:cNvPr>
          <p:cNvSpPr>
            <a:spLocks noGrp="1"/>
          </p:cNvSpPr>
          <p:nvPr>
            <p:ph type="title"/>
          </p:nvPr>
        </p:nvSpPr>
        <p:spPr/>
        <p:txBody>
          <a:bodyPr/>
          <a:lstStyle/>
          <a:p>
            <a:r>
              <a:rPr lang="de-DE" dirty="0"/>
              <a:t>Erneuerbare Energien weltweit</a:t>
            </a:r>
          </a:p>
        </p:txBody>
      </p:sp>
    </p:spTree>
    <p:extLst>
      <p:ext uri="{BB962C8B-B14F-4D97-AF65-F5344CB8AC3E}">
        <p14:creationId xmlns:p14="http://schemas.microsoft.com/office/powerpoint/2010/main" val="1440777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0A2908-6A71-D799-0D53-B181FD36E306}"/>
              </a:ext>
            </a:extLst>
          </p:cNvPr>
          <p:cNvSpPr>
            <a:spLocks noGrp="1"/>
          </p:cNvSpPr>
          <p:nvPr>
            <p:ph type="title"/>
          </p:nvPr>
        </p:nvSpPr>
        <p:spPr>
          <a:xfrm>
            <a:off x="325244" y="132382"/>
            <a:ext cx="7036271" cy="917265"/>
          </a:xfrm>
        </p:spPr>
        <p:txBody>
          <a:bodyPr/>
          <a:lstStyle/>
          <a:p>
            <a:r>
              <a:rPr lang="de-DE" dirty="0"/>
              <a:t>Landwindpark Werder </a:t>
            </a:r>
            <a:r>
              <a:rPr lang="de-DE" dirty="0" err="1"/>
              <a:t>Kessin</a:t>
            </a:r>
            <a:endParaRPr lang="de-DE" dirty="0"/>
          </a:p>
        </p:txBody>
      </p:sp>
      <p:pic>
        <p:nvPicPr>
          <p:cNvPr id="7" name="Grafik 6">
            <a:extLst>
              <a:ext uri="{FF2B5EF4-FFF2-40B4-BE49-F238E27FC236}">
                <a16:creationId xmlns:a16="http://schemas.microsoft.com/office/drawing/2014/main" id="{9D98F928-6999-A438-A901-A45A98029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71" y="2299170"/>
            <a:ext cx="3378939" cy="2581509"/>
          </a:xfrm>
          <a:prstGeom prst="rect">
            <a:avLst/>
          </a:prstGeom>
        </p:spPr>
      </p:pic>
      <p:pic>
        <p:nvPicPr>
          <p:cNvPr id="9" name="Grafik 8">
            <a:extLst>
              <a:ext uri="{FF2B5EF4-FFF2-40B4-BE49-F238E27FC236}">
                <a16:creationId xmlns:a16="http://schemas.microsoft.com/office/drawing/2014/main" id="{EBC5612D-3D37-8F4D-C63D-273385C6A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81" y="1416205"/>
            <a:ext cx="3846711" cy="4728117"/>
          </a:xfrm>
          <a:prstGeom prst="rect">
            <a:avLst/>
          </a:prstGeom>
        </p:spPr>
      </p:pic>
      <p:sp>
        <p:nvSpPr>
          <p:cNvPr id="11" name="Textfeld 10">
            <a:extLst>
              <a:ext uri="{FF2B5EF4-FFF2-40B4-BE49-F238E27FC236}">
                <a16:creationId xmlns:a16="http://schemas.microsoft.com/office/drawing/2014/main" id="{3A12498F-414E-A01C-0D59-3CCDD4F1D1A6}"/>
              </a:ext>
            </a:extLst>
          </p:cNvPr>
          <p:cNvSpPr txBox="1"/>
          <p:nvPr/>
        </p:nvSpPr>
        <p:spPr>
          <a:xfrm>
            <a:off x="8240751" y="358271"/>
            <a:ext cx="3436626" cy="6463308"/>
          </a:xfrm>
          <a:prstGeom prst="rect">
            <a:avLst/>
          </a:prstGeom>
          <a:noFill/>
        </p:spPr>
        <p:txBody>
          <a:bodyPr wrap="square" rtlCol="0">
            <a:spAutoFit/>
          </a:bodyPr>
          <a:lstStyle/>
          <a:p>
            <a:r>
              <a:rPr lang="de-DE" dirty="0"/>
              <a:t>Werder </a:t>
            </a:r>
            <a:r>
              <a:rPr lang="de-DE" dirty="0" err="1"/>
              <a:t>Kessin</a:t>
            </a:r>
            <a:r>
              <a:rPr lang="de-DE" dirty="0"/>
              <a:t> hat eine Gesamtleistung von ca. 140 MW (142,4 MW). Er besteht aus 28 Windkraftanlagen mit stark unterschiedlicher Leistung: 15 Anlagen Enercon E-126, mit 7,5 MW und einem Rotordurchmesser von 127 Meter, damals die leistungsstärkste Windkraftanlage. Weiterhin wurden 13 Enercon E-82 mit jeweils 2,3 MW gebaut. Die Kosten des Projekts betrugen 220 Millionen Euro. Die Inbetriebnahme erfolgte am 19. August 2013.</a:t>
            </a:r>
          </a:p>
          <a:p>
            <a:endParaRPr lang="de-DE" dirty="0"/>
          </a:p>
          <a:p>
            <a:r>
              <a:rPr lang="de-DE" dirty="0"/>
              <a:t>15 * 7,5 MW = 112,5 MW</a:t>
            </a:r>
          </a:p>
          <a:p>
            <a:r>
              <a:rPr lang="de-DE" dirty="0"/>
              <a:t>13 * 2,3 MW = 29,9 MW</a:t>
            </a:r>
          </a:p>
          <a:p>
            <a:r>
              <a:rPr lang="de-DE" dirty="0"/>
              <a:t>112,5 + 29,9 = 142,4 MW</a:t>
            </a:r>
          </a:p>
          <a:p>
            <a:endParaRPr lang="de-DE" dirty="0"/>
          </a:p>
          <a:p>
            <a:r>
              <a:rPr lang="de-DE" dirty="0"/>
              <a:t>Er läuft mit Eisenmagneten </a:t>
            </a:r>
            <a:r>
              <a:rPr lang="de-DE" u="sng" dirty="0"/>
              <a:t>ohne seltene Erden</a:t>
            </a:r>
            <a:r>
              <a:rPr lang="de-DE" dirty="0"/>
              <a:t>, als fremderregter Generator im Direktantrieb.</a:t>
            </a:r>
          </a:p>
        </p:txBody>
      </p:sp>
    </p:spTree>
    <p:extLst>
      <p:ext uri="{BB962C8B-B14F-4D97-AF65-F5344CB8AC3E}">
        <p14:creationId xmlns:p14="http://schemas.microsoft.com/office/powerpoint/2010/main" val="1009553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7B525-BEEA-6F48-8D97-90147E7E7770}"/>
              </a:ext>
            </a:extLst>
          </p:cNvPr>
          <p:cNvSpPr>
            <a:spLocks noGrp="1"/>
          </p:cNvSpPr>
          <p:nvPr>
            <p:ph type="title"/>
          </p:nvPr>
        </p:nvSpPr>
        <p:spPr>
          <a:xfrm>
            <a:off x="838200" y="237137"/>
            <a:ext cx="10515600" cy="887800"/>
          </a:xfrm>
        </p:spPr>
        <p:txBody>
          <a:bodyPr>
            <a:normAutofit fontScale="90000"/>
          </a:bodyPr>
          <a:lstStyle/>
          <a:p>
            <a:r>
              <a:rPr lang="de-DE" dirty="0"/>
              <a:t>Wie viel Strom bzw. Energie brauchen wir weltweit?</a:t>
            </a:r>
          </a:p>
        </p:txBody>
      </p:sp>
      <p:sp>
        <p:nvSpPr>
          <p:cNvPr id="3" name="Inhaltsplatzhalter 2">
            <a:extLst>
              <a:ext uri="{FF2B5EF4-FFF2-40B4-BE49-F238E27FC236}">
                <a16:creationId xmlns:a16="http://schemas.microsoft.com/office/drawing/2014/main" id="{2282547C-2838-4282-9DD4-81590D235B54}"/>
              </a:ext>
            </a:extLst>
          </p:cNvPr>
          <p:cNvSpPr>
            <a:spLocks noGrp="1"/>
          </p:cNvSpPr>
          <p:nvPr>
            <p:ph idx="1"/>
          </p:nvPr>
        </p:nvSpPr>
        <p:spPr>
          <a:xfrm>
            <a:off x="838200" y="1413030"/>
            <a:ext cx="10515600" cy="5207833"/>
          </a:xfrm>
        </p:spPr>
        <p:txBody>
          <a:bodyPr>
            <a:normAutofit fontScale="92500" lnSpcReduction="10000"/>
          </a:bodyPr>
          <a:lstStyle/>
          <a:p>
            <a:r>
              <a:rPr lang="de-DE" dirty="0"/>
              <a:t>Wie viel Stromverbrauch haben andere Länder? </a:t>
            </a:r>
          </a:p>
          <a:p>
            <a:r>
              <a:rPr lang="de-DE" dirty="0"/>
              <a:t>USA: 3979 TWh … nach der Energiewende: * 4 = 16000 TWh</a:t>
            </a:r>
          </a:p>
          <a:p>
            <a:r>
              <a:rPr lang="de-DE" dirty="0"/>
              <a:t>China: 7500 TWh … nach der Energiewende: * 4 = 30.000 TWh</a:t>
            </a:r>
          </a:p>
          <a:p>
            <a:r>
              <a:rPr lang="de-DE" dirty="0"/>
              <a:t>EU: 3013 TWh … nach der Energiewende: * 4 = 12.052 TWh</a:t>
            </a:r>
          </a:p>
          <a:p>
            <a:r>
              <a:rPr lang="de-DE" dirty="0"/>
              <a:t>In meiner Tabelle ausgewählter Länder , 19 europäische Länder, 11 große Länder weltweit, siehe Tabelle 1, habe ich insgesamt </a:t>
            </a:r>
            <a:r>
              <a:rPr lang="de-DE" b="1" u="sng" dirty="0"/>
              <a:t>20.270 Terawattstunden aktuellen Stromverbrauch</a:t>
            </a:r>
            <a:r>
              <a:rPr lang="de-DE" dirty="0"/>
              <a:t> ausgerechnet. Das ist nur der  Strom ohne die sonstige genutzte Energie aus Öl, Gas und Kohle, etwa für Industriewärme, Verkehr oder für die Beheizung von Wohnungen. </a:t>
            </a:r>
          </a:p>
          <a:p>
            <a:r>
              <a:rPr lang="de-DE" dirty="0"/>
              <a:t>Geschätzt habe ich, wie viel Strom dies in Zukunft durch die Energiewende sein wird, indem ich </a:t>
            </a:r>
            <a:r>
              <a:rPr lang="de-DE" dirty="0" err="1"/>
              <a:t>pi</a:t>
            </a:r>
            <a:r>
              <a:rPr lang="de-DE" dirty="0"/>
              <a:t> mal Daumen den Strombedarf * 4 gerechnet habe. Wenn man den Gesamtbetrag aus dieser Tabelle 20.270 TWh * 4 rechnet, sind dies </a:t>
            </a:r>
            <a:r>
              <a:rPr lang="de-DE" b="1" u="sng" dirty="0"/>
              <a:t>81.164 Terawattstunden Stromverbrauch nach der Energiewende</a:t>
            </a:r>
            <a:r>
              <a:rPr lang="de-DE" dirty="0"/>
              <a:t>. </a:t>
            </a:r>
          </a:p>
          <a:p>
            <a:endParaRPr lang="de-DE" dirty="0"/>
          </a:p>
          <a:p>
            <a:endParaRPr lang="de-DE" dirty="0"/>
          </a:p>
        </p:txBody>
      </p:sp>
    </p:spTree>
    <p:extLst>
      <p:ext uri="{BB962C8B-B14F-4D97-AF65-F5344CB8AC3E}">
        <p14:creationId xmlns:p14="http://schemas.microsoft.com/office/powerpoint/2010/main" val="1821099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6D47A4D2-E513-2E55-0DB4-25952EC5C72A}"/>
              </a:ext>
            </a:extLst>
          </p:cNvPr>
          <p:cNvGraphicFramePr>
            <a:graphicFrameLocks noGrp="1"/>
          </p:cNvGraphicFramePr>
          <p:nvPr/>
        </p:nvGraphicFramePr>
        <p:xfrm>
          <a:off x="2408663" y="211808"/>
          <a:ext cx="7136781" cy="6242685"/>
        </p:xfrm>
        <a:graphic>
          <a:graphicData uri="http://schemas.openxmlformats.org/drawingml/2006/table">
            <a:tbl>
              <a:tblPr firstRow="1" firstCol="1" bandRow="1">
                <a:tableStyleId>{5C22544A-7EE6-4342-B048-85BDC9FD1C3A}</a:tableStyleId>
              </a:tblPr>
              <a:tblGrid>
                <a:gridCol w="1727625">
                  <a:extLst>
                    <a:ext uri="{9D8B030D-6E8A-4147-A177-3AD203B41FA5}">
                      <a16:colId xmlns:a16="http://schemas.microsoft.com/office/drawing/2014/main" val="866479159"/>
                    </a:ext>
                  </a:extLst>
                </a:gridCol>
                <a:gridCol w="1109084">
                  <a:extLst>
                    <a:ext uri="{9D8B030D-6E8A-4147-A177-3AD203B41FA5}">
                      <a16:colId xmlns:a16="http://schemas.microsoft.com/office/drawing/2014/main" val="1394163739"/>
                    </a:ext>
                  </a:extLst>
                </a:gridCol>
                <a:gridCol w="1139639">
                  <a:extLst>
                    <a:ext uri="{9D8B030D-6E8A-4147-A177-3AD203B41FA5}">
                      <a16:colId xmlns:a16="http://schemas.microsoft.com/office/drawing/2014/main" val="3094246487"/>
                    </a:ext>
                  </a:extLst>
                </a:gridCol>
                <a:gridCol w="1365089">
                  <a:extLst>
                    <a:ext uri="{9D8B030D-6E8A-4147-A177-3AD203B41FA5}">
                      <a16:colId xmlns:a16="http://schemas.microsoft.com/office/drawing/2014/main" val="1158936719"/>
                    </a:ext>
                  </a:extLst>
                </a:gridCol>
                <a:gridCol w="1795344">
                  <a:extLst>
                    <a:ext uri="{9D8B030D-6E8A-4147-A177-3AD203B41FA5}">
                      <a16:colId xmlns:a16="http://schemas.microsoft.com/office/drawing/2014/main" val="1370950987"/>
                    </a:ext>
                  </a:extLst>
                </a:gridCol>
              </a:tblGrid>
              <a:tr h="531356">
                <a:tc>
                  <a:txBody>
                    <a:bodyPr/>
                    <a:lstStyle/>
                    <a:p>
                      <a:pPr>
                        <a:lnSpc>
                          <a:spcPts val="1400"/>
                        </a:lnSpc>
                        <a:buNone/>
                      </a:pPr>
                      <a:r>
                        <a:rPr lang="de-DE" sz="700" kern="100" dirty="0">
                          <a:effectLst/>
                        </a:rPr>
                        <a:t>Land</a:t>
                      </a:r>
                      <a:endParaRPr lang="de-DE"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Strom-verbrauch aktuell (TWh)</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Anteil</a:t>
                      </a:r>
                    </a:p>
                    <a:p>
                      <a:pPr>
                        <a:lnSpc>
                          <a:spcPts val="1400"/>
                        </a:lnSpc>
                        <a:buNone/>
                      </a:pPr>
                      <a:r>
                        <a:rPr lang="de-DE" sz="700" kern="100">
                          <a:effectLst/>
                        </a:rPr>
                        <a:t>erneuer-</a:t>
                      </a:r>
                    </a:p>
                    <a:p>
                      <a:pPr>
                        <a:lnSpc>
                          <a:spcPts val="1400"/>
                        </a:lnSpc>
                        <a:buNone/>
                      </a:pPr>
                      <a:r>
                        <a:rPr lang="de-DE" sz="700" kern="100">
                          <a:effectLst/>
                        </a:rPr>
                        <a:t>bare </a:t>
                      </a:r>
                    </a:p>
                    <a:p>
                      <a:pPr>
                        <a:lnSpc>
                          <a:spcPts val="1400"/>
                        </a:lnSpc>
                        <a:buNone/>
                      </a:pPr>
                      <a:r>
                        <a:rPr lang="de-DE" sz="700" kern="100">
                          <a:effectLst/>
                        </a:rPr>
                        <a:t>Energie</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Stromverbrauch nach Energiewende TWh</a:t>
                      </a:r>
                    </a:p>
                    <a:p>
                      <a:pPr>
                        <a:lnSpc>
                          <a:spcPts val="1400"/>
                        </a:lnSpc>
                        <a:buNone/>
                      </a:pPr>
                      <a:r>
                        <a:rPr lang="de-DE" sz="700" kern="100">
                          <a:effectLst/>
                        </a:rPr>
                        <a:t>(geschätzt * 4)</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Wie viel mal Hohe See Albatros</a:t>
                      </a:r>
                    </a:p>
                    <a:p>
                      <a:pPr>
                        <a:lnSpc>
                          <a:spcPts val="1400"/>
                        </a:lnSpc>
                        <a:buNone/>
                      </a:pPr>
                      <a:r>
                        <a:rPr lang="de-DE" sz="700" kern="100">
                          <a:effectLst/>
                        </a:rPr>
                        <a:t>(2,5 TWh)</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4139843256"/>
                  </a:ext>
                </a:extLst>
              </a:tr>
              <a:tr h="102627">
                <a:tc>
                  <a:txBody>
                    <a:bodyPr/>
                    <a:lstStyle/>
                    <a:p>
                      <a:pPr>
                        <a:lnSpc>
                          <a:spcPts val="1400"/>
                        </a:lnSpc>
                        <a:buNone/>
                      </a:pPr>
                      <a:r>
                        <a:rPr lang="de-DE" sz="700" kern="100">
                          <a:effectLst/>
                        </a:rPr>
                        <a:t>Deutschland</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549</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2.000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800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4006445264"/>
                  </a:ext>
                </a:extLst>
              </a:tr>
              <a:tr h="102627">
                <a:tc>
                  <a:txBody>
                    <a:bodyPr/>
                    <a:lstStyle/>
                    <a:p>
                      <a:pPr>
                        <a:lnSpc>
                          <a:spcPts val="1400"/>
                        </a:lnSpc>
                        <a:buNone/>
                      </a:pPr>
                      <a:r>
                        <a:rPr lang="de-DE" sz="700" kern="100">
                          <a:effectLst/>
                        </a:rPr>
                        <a:t>Frankreich</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530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23 %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2.000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800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22193610"/>
                  </a:ext>
                </a:extLst>
              </a:tr>
              <a:tr h="102627">
                <a:tc>
                  <a:txBody>
                    <a:bodyPr/>
                    <a:lstStyle/>
                    <a:p>
                      <a:pPr>
                        <a:lnSpc>
                          <a:spcPts val="1400"/>
                        </a:lnSpc>
                        <a:buNone/>
                      </a:pPr>
                      <a:r>
                        <a:rPr lang="de-DE" sz="700" kern="100">
                          <a:effectLst/>
                        </a:rPr>
                        <a:t>Niederlande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113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500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2829137819"/>
                  </a:ext>
                </a:extLst>
              </a:tr>
              <a:tr h="102627">
                <a:tc>
                  <a:txBody>
                    <a:bodyPr/>
                    <a:lstStyle/>
                    <a:p>
                      <a:pPr>
                        <a:lnSpc>
                          <a:spcPts val="1400"/>
                        </a:lnSpc>
                        <a:buNone/>
                      </a:pPr>
                      <a:r>
                        <a:rPr lang="de-DE" sz="700" kern="100">
                          <a:effectLst/>
                        </a:rPr>
                        <a:t>Belgien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83</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320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128</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4042302847"/>
                  </a:ext>
                </a:extLst>
              </a:tr>
              <a:tr h="102627">
                <a:tc>
                  <a:txBody>
                    <a:bodyPr/>
                    <a:lstStyle/>
                    <a:p>
                      <a:pPr>
                        <a:lnSpc>
                          <a:spcPts val="1400"/>
                        </a:lnSpc>
                        <a:buNone/>
                      </a:pPr>
                      <a:r>
                        <a:rPr lang="de-DE" sz="700" kern="100">
                          <a:effectLst/>
                        </a:rPr>
                        <a:t>Italien (2021)</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1.200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480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024701519"/>
                  </a:ext>
                </a:extLst>
              </a:tr>
              <a:tr h="102627">
                <a:tc>
                  <a:txBody>
                    <a:bodyPr/>
                    <a:lstStyle/>
                    <a:p>
                      <a:pPr>
                        <a:lnSpc>
                          <a:spcPts val="1400"/>
                        </a:lnSpc>
                        <a:buNone/>
                      </a:pPr>
                      <a:r>
                        <a:rPr lang="de-DE" sz="700" kern="100">
                          <a:effectLst/>
                        </a:rPr>
                        <a:t>Spanien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dirty="0">
                          <a:effectLst/>
                        </a:rPr>
                        <a:t>234</a:t>
                      </a:r>
                      <a:endParaRPr lang="de-DE"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800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dirty="0">
                          <a:effectLst/>
                        </a:rPr>
                        <a:t>320</a:t>
                      </a:r>
                      <a:endParaRPr lang="de-DE"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2044880305"/>
                  </a:ext>
                </a:extLst>
              </a:tr>
              <a:tr h="102627">
                <a:tc>
                  <a:txBody>
                    <a:bodyPr/>
                    <a:lstStyle/>
                    <a:p>
                      <a:pPr>
                        <a:lnSpc>
                          <a:spcPts val="1400"/>
                        </a:lnSpc>
                        <a:buNone/>
                      </a:pPr>
                      <a:r>
                        <a:rPr lang="de-DE" sz="700" kern="100">
                          <a:effectLst/>
                        </a:rPr>
                        <a:t>Portugal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48</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320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3705997567"/>
                  </a:ext>
                </a:extLst>
              </a:tr>
              <a:tr h="102627">
                <a:tc>
                  <a:txBody>
                    <a:bodyPr/>
                    <a:lstStyle/>
                    <a:p>
                      <a:pPr>
                        <a:lnSpc>
                          <a:spcPts val="1400"/>
                        </a:lnSpc>
                        <a:buNone/>
                      </a:pPr>
                      <a:r>
                        <a:rPr lang="de-DE" sz="700" kern="100">
                          <a:effectLst/>
                        </a:rPr>
                        <a:t>Polen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158</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600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240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413571027"/>
                  </a:ext>
                </a:extLst>
              </a:tr>
              <a:tr h="102627">
                <a:tc>
                  <a:txBody>
                    <a:bodyPr/>
                    <a:lstStyle/>
                    <a:p>
                      <a:pPr>
                        <a:lnSpc>
                          <a:spcPts val="1400"/>
                        </a:lnSpc>
                        <a:buNone/>
                      </a:pPr>
                      <a:r>
                        <a:rPr lang="de-DE" sz="700" kern="100">
                          <a:effectLst/>
                        </a:rPr>
                        <a:t>Ungarn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44</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320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3184007282"/>
                  </a:ext>
                </a:extLst>
              </a:tr>
              <a:tr h="102627">
                <a:tc>
                  <a:txBody>
                    <a:bodyPr/>
                    <a:lstStyle/>
                    <a:p>
                      <a:pPr>
                        <a:lnSpc>
                          <a:spcPts val="1400"/>
                        </a:lnSpc>
                        <a:buNone/>
                      </a:pPr>
                      <a:r>
                        <a:rPr lang="de-DE" sz="700" kern="100">
                          <a:effectLst/>
                        </a:rPr>
                        <a:t>Rumänien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51</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320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872867386"/>
                  </a:ext>
                </a:extLst>
              </a:tr>
              <a:tr h="102627">
                <a:tc>
                  <a:txBody>
                    <a:bodyPr/>
                    <a:lstStyle/>
                    <a:p>
                      <a:pPr>
                        <a:lnSpc>
                          <a:spcPts val="1400"/>
                        </a:lnSpc>
                        <a:buNone/>
                      </a:pPr>
                      <a:r>
                        <a:rPr lang="de-DE" sz="700" kern="100">
                          <a:effectLst/>
                        </a:rPr>
                        <a:t>Bulgarien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120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48</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3130254405"/>
                  </a:ext>
                </a:extLst>
              </a:tr>
              <a:tr h="102627">
                <a:tc>
                  <a:txBody>
                    <a:bodyPr/>
                    <a:lstStyle/>
                    <a:p>
                      <a:pPr>
                        <a:lnSpc>
                          <a:spcPts val="1400"/>
                        </a:lnSpc>
                        <a:buNone/>
                      </a:pPr>
                      <a:r>
                        <a:rPr lang="de-DE" sz="700" kern="100">
                          <a:effectLst/>
                        </a:rPr>
                        <a:t>England</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46 %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1.200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480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617761804"/>
                  </a:ext>
                </a:extLst>
              </a:tr>
              <a:tr h="102627">
                <a:tc>
                  <a:txBody>
                    <a:bodyPr/>
                    <a:lstStyle/>
                    <a:p>
                      <a:pPr>
                        <a:lnSpc>
                          <a:spcPts val="1400"/>
                        </a:lnSpc>
                        <a:buNone/>
                      </a:pPr>
                      <a:r>
                        <a:rPr lang="de-DE" sz="700" kern="100">
                          <a:effectLst/>
                        </a:rPr>
                        <a:t>Österreich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69</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280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112</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3835315515"/>
                  </a:ext>
                </a:extLst>
              </a:tr>
              <a:tr h="102627">
                <a:tc>
                  <a:txBody>
                    <a:bodyPr/>
                    <a:lstStyle/>
                    <a:p>
                      <a:pPr>
                        <a:lnSpc>
                          <a:spcPts val="1400"/>
                        </a:lnSpc>
                        <a:buNone/>
                      </a:pPr>
                      <a:r>
                        <a:rPr lang="de-DE" sz="700" kern="100">
                          <a:effectLst/>
                        </a:rPr>
                        <a:t>Schweiz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58</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280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112</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295507435"/>
                  </a:ext>
                </a:extLst>
              </a:tr>
              <a:tr h="102627">
                <a:tc>
                  <a:txBody>
                    <a:bodyPr/>
                    <a:lstStyle/>
                    <a:p>
                      <a:pPr>
                        <a:lnSpc>
                          <a:spcPts val="1400"/>
                        </a:lnSpc>
                        <a:buNone/>
                      </a:pPr>
                      <a:r>
                        <a:rPr lang="de-DE" sz="700" kern="100">
                          <a:effectLst/>
                        </a:rPr>
                        <a:t>Tschechei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62</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280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112</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903967371"/>
                  </a:ext>
                </a:extLst>
              </a:tr>
              <a:tr h="102627">
                <a:tc>
                  <a:txBody>
                    <a:bodyPr/>
                    <a:lstStyle/>
                    <a:p>
                      <a:pPr>
                        <a:lnSpc>
                          <a:spcPts val="1400"/>
                        </a:lnSpc>
                        <a:buNone/>
                      </a:pPr>
                      <a:r>
                        <a:rPr lang="de-DE" sz="700" kern="100">
                          <a:effectLst/>
                        </a:rPr>
                        <a:t>Dänemark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38</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152</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60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317450748"/>
                  </a:ext>
                </a:extLst>
              </a:tr>
              <a:tr h="102627">
                <a:tc>
                  <a:txBody>
                    <a:bodyPr/>
                    <a:lstStyle/>
                    <a:p>
                      <a:pPr>
                        <a:lnSpc>
                          <a:spcPts val="1400"/>
                        </a:lnSpc>
                        <a:buNone/>
                      </a:pPr>
                      <a:r>
                        <a:rPr lang="de-DE" sz="700" kern="100">
                          <a:effectLst/>
                        </a:rPr>
                        <a:t>Norwegen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132</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530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212</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2337577578"/>
                  </a:ext>
                </a:extLst>
              </a:tr>
              <a:tr h="102627">
                <a:tc>
                  <a:txBody>
                    <a:bodyPr/>
                    <a:lstStyle/>
                    <a:p>
                      <a:pPr>
                        <a:lnSpc>
                          <a:spcPts val="1400"/>
                        </a:lnSpc>
                        <a:buNone/>
                      </a:pPr>
                      <a:r>
                        <a:rPr lang="de-DE" sz="700" kern="100">
                          <a:effectLst/>
                        </a:rPr>
                        <a:t>Schweden (2021)</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131</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530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212</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726232634"/>
                  </a:ext>
                </a:extLst>
              </a:tr>
              <a:tr h="102627">
                <a:tc>
                  <a:txBody>
                    <a:bodyPr/>
                    <a:lstStyle/>
                    <a:p>
                      <a:pPr>
                        <a:lnSpc>
                          <a:spcPts val="1400"/>
                        </a:lnSpc>
                        <a:buNone/>
                      </a:pPr>
                      <a:r>
                        <a:rPr lang="de-DE" sz="700" kern="100">
                          <a:effectLst/>
                        </a:rPr>
                        <a:t>Finnland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84</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330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132</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337570916"/>
                  </a:ext>
                </a:extLst>
              </a:tr>
              <a:tr h="316992">
                <a:tc>
                  <a:txBody>
                    <a:bodyPr/>
                    <a:lstStyle/>
                    <a:p>
                      <a:pPr>
                        <a:lnSpc>
                          <a:spcPts val="1400"/>
                        </a:lnSpc>
                        <a:buNone/>
                      </a:pPr>
                      <a:r>
                        <a:rPr lang="de-DE" sz="700" kern="100">
                          <a:effectLst/>
                        </a:rPr>
                        <a:t>EU</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3.013</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8384 TWh, hier 12.052 TWh geschätzt</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4.800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121905085"/>
                  </a:ext>
                </a:extLst>
              </a:tr>
              <a:tr h="102627">
                <a:tc>
                  <a:txBody>
                    <a:bodyPr/>
                    <a:lstStyle/>
                    <a:p>
                      <a:pPr>
                        <a:lnSpc>
                          <a:spcPts val="1400"/>
                        </a:lnSpc>
                        <a:buNone/>
                      </a:pPr>
                      <a:r>
                        <a:rPr lang="de-DE" sz="700" kern="100">
                          <a:effectLst/>
                        </a:rPr>
                        <a:t>USA (2021)</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3.979</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16.000 TWh</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6.400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011363393"/>
                  </a:ext>
                </a:extLst>
              </a:tr>
              <a:tr h="102627">
                <a:tc>
                  <a:txBody>
                    <a:bodyPr/>
                    <a:lstStyle/>
                    <a:p>
                      <a:pPr>
                        <a:lnSpc>
                          <a:spcPts val="1400"/>
                        </a:lnSpc>
                        <a:buNone/>
                      </a:pPr>
                      <a:r>
                        <a:rPr lang="de-DE" sz="700" kern="100">
                          <a:effectLst/>
                        </a:rPr>
                        <a:t>Japan</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960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32 %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3.840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1.536</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267627972"/>
                  </a:ext>
                </a:extLst>
              </a:tr>
              <a:tr h="102627">
                <a:tc>
                  <a:txBody>
                    <a:bodyPr/>
                    <a:lstStyle/>
                    <a:p>
                      <a:pPr>
                        <a:lnSpc>
                          <a:spcPts val="1400"/>
                        </a:lnSpc>
                        <a:buNone/>
                      </a:pPr>
                      <a:r>
                        <a:rPr lang="de-DE" sz="700" kern="100">
                          <a:effectLst/>
                        </a:rPr>
                        <a:t>China (2023)</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7.500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9 %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30.000 TWh</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12.000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279250078"/>
                  </a:ext>
                </a:extLst>
              </a:tr>
              <a:tr h="102627">
                <a:tc>
                  <a:txBody>
                    <a:bodyPr/>
                    <a:lstStyle/>
                    <a:p>
                      <a:pPr>
                        <a:lnSpc>
                          <a:spcPts val="1400"/>
                        </a:lnSpc>
                        <a:buNone/>
                      </a:pPr>
                      <a:r>
                        <a:rPr lang="de-DE" sz="700" kern="100">
                          <a:effectLst/>
                        </a:rPr>
                        <a:t>Brasilien</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615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45 %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2.460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984</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2507212492"/>
                  </a:ext>
                </a:extLst>
              </a:tr>
              <a:tr h="102627">
                <a:tc>
                  <a:txBody>
                    <a:bodyPr/>
                    <a:lstStyle/>
                    <a:p>
                      <a:pPr>
                        <a:lnSpc>
                          <a:spcPts val="1400"/>
                        </a:lnSpc>
                        <a:buNone/>
                      </a:pPr>
                      <a:r>
                        <a:rPr lang="de-DE" sz="700" kern="100">
                          <a:effectLst/>
                        </a:rPr>
                        <a:t>Indien</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1.628</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6.512</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2.604</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3289872782"/>
                  </a:ext>
                </a:extLst>
              </a:tr>
              <a:tr h="102627">
                <a:tc>
                  <a:txBody>
                    <a:bodyPr/>
                    <a:lstStyle/>
                    <a:p>
                      <a:pPr>
                        <a:lnSpc>
                          <a:spcPts val="1400"/>
                        </a:lnSpc>
                        <a:buNone/>
                      </a:pPr>
                      <a:r>
                        <a:rPr lang="de-DE" sz="700" kern="100">
                          <a:effectLst/>
                        </a:rPr>
                        <a:t>Indonesien</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275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16 %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1.100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440</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236062776"/>
                  </a:ext>
                </a:extLst>
              </a:tr>
              <a:tr h="102627">
                <a:tc>
                  <a:txBody>
                    <a:bodyPr/>
                    <a:lstStyle/>
                    <a:p>
                      <a:pPr>
                        <a:lnSpc>
                          <a:spcPts val="1400"/>
                        </a:lnSpc>
                        <a:buNone/>
                      </a:pPr>
                      <a:r>
                        <a:rPr lang="de-DE" sz="700" kern="100">
                          <a:effectLst/>
                        </a:rPr>
                        <a:t>Türkei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284</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1.136</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454</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3584783661"/>
                  </a:ext>
                </a:extLst>
              </a:tr>
              <a:tr h="102627">
                <a:tc>
                  <a:txBody>
                    <a:bodyPr/>
                    <a:lstStyle/>
                    <a:p>
                      <a:pPr>
                        <a:lnSpc>
                          <a:spcPts val="1400"/>
                        </a:lnSpc>
                        <a:buNone/>
                      </a:pPr>
                      <a:r>
                        <a:rPr lang="de-DE" sz="700" kern="100">
                          <a:effectLst/>
                        </a:rPr>
                        <a:t>Südkorea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568</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2.272</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908</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226832662"/>
                  </a:ext>
                </a:extLst>
              </a:tr>
              <a:tr h="102627">
                <a:tc>
                  <a:txBody>
                    <a:bodyPr/>
                    <a:lstStyle/>
                    <a:p>
                      <a:pPr>
                        <a:lnSpc>
                          <a:spcPts val="1400"/>
                        </a:lnSpc>
                        <a:buNone/>
                      </a:pPr>
                      <a:r>
                        <a:rPr lang="de-DE" sz="700" kern="100">
                          <a:effectLst/>
                        </a:rPr>
                        <a:t>Mexiko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301</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1.204</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481</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468008710"/>
                  </a:ext>
                </a:extLst>
              </a:tr>
              <a:tr h="102627">
                <a:tc>
                  <a:txBody>
                    <a:bodyPr/>
                    <a:lstStyle/>
                    <a:p>
                      <a:pPr>
                        <a:lnSpc>
                          <a:spcPts val="1400"/>
                        </a:lnSpc>
                        <a:buNone/>
                      </a:pPr>
                      <a:r>
                        <a:rPr lang="de-DE" sz="700" kern="100">
                          <a:effectLst/>
                        </a:rPr>
                        <a:t>Malaysia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151</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604</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241</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2920791191"/>
                  </a:ext>
                </a:extLst>
              </a:tr>
              <a:tr h="102627">
                <a:tc>
                  <a:txBody>
                    <a:bodyPr/>
                    <a:lstStyle/>
                    <a:p>
                      <a:pPr>
                        <a:lnSpc>
                          <a:spcPts val="1400"/>
                        </a:lnSpc>
                        <a:buNone/>
                      </a:pPr>
                      <a:r>
                        <a:rPr lang="de-DE" sz="700" kern="100">
                          <a:effectLst/>
                        </a:rPr>
                        <a:t>Russland (2021)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996</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3.984</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1.593</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1915510086"/>
                  </a:ext>
                </a:extLst>
              </a:tr>
              <a:tr h="424174">
                <a:tc>
                  <a:txBody>
                    <a:bodyPr/>
                    <a:lstStyle/>
                    <a:p>
                      <a:pPr>
                        <a:lnSpc>
                          <a:spcPts val="1400"/>
                        </a:lnSpc>
                        <a:buNone/>
                      </a:pPr>
                      <a:r>
                        <a:rPr lang="de-DE" sz="700" kern="100">
                          <a:effectLst/>
                        </a:rPr>
                        <a:t>Insgesamt (hier, EU wurde nicht doppelt gezählt)</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dirty="0">
                          <a:effectLst/>
                        </a:rPr>
                        <a:t>20.270 TWh</a:t>
                      </a:r>
                      <a:endParaRPr lang="de-DE"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 </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a:effectLst/>
                        </a:rPr>
                        <a:t>81.164 TWh</a:t>
                      </a:r>
                    </a:p>
                    <a:p>
                      <a:pPr>
                        <a:lnSpc>
                          <a:spcPts val="1400"/>
                        </a:lnSpc>
                        <a:buNone/>
                      </a:pPr>
                      <a:r>
                        <a:rPr lang="de-DE" sz="700" kern="100">
                          <a:effectLst/>
                        </a:rPr>
                        <a:t>bzw.</a:t>
                      </a:r>
                    </a:p>
                    <a:p>
                      <a:pPr>
                        <a:lnSpc>
                          <a:spcPts val="1400"/>
                        </a:lnSpc>
                        <a:buNone/>
                      </a:pPr>
                      <a:r>
                        <a:rPr lang="de-DE" sz="700" kern="100">
                          <a:effectLst/>
                        </a:rPr>
                        <a:t>81.164.000 GWh</a:t>
                      </a:r>
                      <a:endParaRPr lang="de-DE"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tc>
                  <a:txBody>
                    <a:bodyPr/>
                    <a:lstStyle/>
                    <a:p>
                      <a:pPr>
                        <a:lnSpc>
                          <a:spcPts val="1400"/>
                        </a:lnSpc>
                        <a:buNone/>
                      </a:pPr>
                      <a:r>
                        <a:rPr lang="de-DE" sz="700" kern="100" dirty="0">
                          <a:effectLst/>
                        </a:rPr>
                        <a:t>32.465</a:t>
                      </a:r>
                      <a:endParaRPr lang="de-DE"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1342" marR="41342" marT="0" marB="0"/>
                </a:tc>
                <a:extLst>
                  <a:ext uri="{0D108BD9-81ED-4DB2-BD59-A6C34878D82A}">
                    <a16:rowId xmlns:a16="http://schemas.microsoft.com/office/drawing/2014/main" val="386565966"/>
                  </a:ext>
                </a:extLst>
              </a:tr>
            </a:tbl>
          </a:graphicData>
        </a:graphic>
      </p:graphicFrame>
    </p:spTree>
    <p:extLst>
      <p:ext uri="{BB962C8B-B14F-4D97-AF65-F5344CB8AC3E}">
        <p14:creationId xmlns:p14="http://schemas.microsoft.com/office/powerpoint/2010/main" val="12762661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6643E-9A33-867F-8D63-7AFD5820F6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5246FF-A2FB-998C-6F95-9196184E685A}"/>
              </a:ext>
            </a:extLst>
          </p:cNvPr>
          <p:cNvSpPr>
            <a:spLocks noGrp="1"/>
          </p:cNvSpPr>
          <p:nvPr>
            <p:ph type="title"/>
          </p:nvPr>
        </p:nvSpPr>
        <p:spPr>
          <a:xfrm>
            <a:off x="838200" y="18256"/>
            <a:ext cx="10515600" cy="963052"/>
          </a:xfrm>
        </p:spPr>
        <p:txBody>
          <a:bodyPr/>
          <a:lstStyle/>
          <a:p>
            <a:r>
              <a:rPr lang="de-DE" dirty="0"/>
              <a:t>Weltweiter Energiebedarf</a:t>
            </a:r>
          </a:p>
        </p:txBody>
      </p:sp>
      <p:sp>
        <p:nvSpPr>
          <p:cNvPr id="3" name="Inhaltsplatzhalter 2">
            <a:extLst>
              <a:ext uri="{FF2B5EF4-FFF2-40B4-BE49-F238E27FC236}">
                <a16:creationId xmlns:a16="http://schemas.microsoft.com/office/drawing/2014/main" id="{B8712FF5-B7F2-6570-6ECF-2432C1FD522C}"/>
              </a:ext>
            </a:extLst>
          </p:cNvPr>
          <p:cNvSpPr>
            <a:spLocks noGrp="1"/>
          </p:cNvSpPr>
          <p:nvPr>
            <p:ph idx="1"/>
          </p:nvPr>
        </p:nvSpPr>
        <p:spPr>
          <a:xfrm>
            <a:off x="838200" y="981308"/>
            <a:ext cx="10515600" cy="5444970"/>
          </a:xfrm>
        </p:spPr>
        <p:txBody>
          <a:bodyPr>
            <a:normAutofit/>
          </a:bodyPr>
          <a:lstStyle/>
          <a:p>
            <a:r>
              <a:rPr lang="de-DE" dirty="0"/>
              <a:t>Wie viel beträgt die gesamte Energie der Welt in Strom?</a:t>
            </a:r>
          </a:p>
          <a:p>
            <a:r>
              <a:rPr lang="de-DE" dirty="0"/>
              <a:t>Dieser beträgt 175.555.064 Gigawattstunden bzw. 175.555 Terawattstunden, oder 632 </a:t>
            </a:r>
            <a:r>
              <a:rPr lang="de-DE" dirty="0" err="1"/>
              <a:t>Exajoule</a:t>
            </a:r>
            <a:r>
              <a:rPr lang="de-DE" dirty="0"/>
              <a:t>, Zahl der International Energy Agency IEA.</a:t>
            </a:r>
          </a:p>
          <a:p>
            <a:pPr marL="0" indent="0">
              <a:buNone/>
            </a:pPr>
            <a:r>
              <a:rPr lang="de-DE" dirty="0"/>
              <a:t>Die Umrechnung von </a:t>
            </a:r>
            <a:r>
              <a:rPr lang="de-DE" dirty="0" err="1"/>
              <a:t>Exajoule</a:t>
            </a:r>
            <a:r>
              <a:rPr lang="de-DE" dirty="0"/>
              <a:t> in Gigawattstunden sieht so aus: </a:t>
            </a:r>
            <a:r>
              <a:rPr lang="de-DE" dirty="0">
                <a:highlight>
                  <a:srgbClr val="FFFF00"/>
                </a:highlight>
              </a:rPr>
              <a:t>Rechnet selbst von </a:t>
            </a:r>
            <a:r>
              <a:rPr lang="de-DE" dirty="0" err="1">
                <a:highlight>
                  <a:srgbClr val="FFFF00"/>
                </a:highlight>
              </a:rPr>
              <a:t>Exajoule</a:t>
            </a:r>
            <a:r>
              <a:rPr lang="de-DE" dirty="0">
                <a:highlight>
                  <a:srgbClr val="FFFF00"/>
                </a:highlight>
              </a:rPr>
              <a:t> in Wattstunden um</a:t>
            </a:r>
            <a:r>
              <a:rPr lang="de-DE" dirty="0"/>
              <a:t>:</a:t>
            </a:r>
          </a:p>
          <a:p>
            <a:pPr marL="0" indent="0">
              <a:buNone/>
            </a:pPr>
            <a:r>
              <a:rPr lang="de-DE" b="1" dirty="0"/>
              <a:t>632 </a:t>
            </a:r>
            <a:r>
              <a:rPr lang="de-DE" b="1" dirty="0" err="1"/>
              <a:t>Exajoule</a:t>
            </a:r>
            <a:r>
              <a:rPr lang="de-DE" dirty="0"/>
              <a:t> in Gigawattstunden bzw. Terawattstunden umgerechnet ist: 1 </a:t>
            </a:r>
            <a:r>
              <a:rPr lang="de-DE" dirty="0" err="1"/>
              <a:t>Exajoule</a:t>
            </a:r>
            <a:r>
              <a:rPr lang="de-DE" dirty="0"/>
              <a:t> =</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39279834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B69E79-1A1B-8E33-8990-6D48C37D42AD}"/>
              </a:ext>
            </a:extLst>
          </p:cNvPr>
          <p:cNvSpPr>
            <a:spLocks noGrp="1"/>
          </p:cNvSpPr>
          <p:nvPr>
            <p:ph type="title"/>
          </p:nvPr>
        </p:nvSpPr>
        <p:spPr>
          <a:xfrm>
            <a:off x="838200" y="18256"/>
            <a:ext cx="10515600" cy="963052"/>
          </a:xfrm>
        </p:spPr>
        <p:txBody>
          <a:bodyPr/>
          <a:lstStyle/>
          <a:p>
            <a:r>
              <a:rPr lang="de-DE" dirty="0"/>
              <a:t>Weltweiter Energiebedarf</a:t>
            </a:r>
          </a:p>
        </p:txBody>
      </p:sp>
      <p:sp>
        <p:nvSpPr>
          <p:cNvPr id="3" name="Inhaltsplatzhalter 2">
            <a:extLst>
              <a:ext uri="{FF2B5EF4-FFF2-40B4-BE49-F238E27FC236}">
                <a16:creationId xmlns:a16="http://schemas.microsoft.com/office/drawing/2014/main" id="{55C9F994-252A-93CF-4070-C54FA382384D}"/>
              </a:ext>
            </a:extLst>
          </p:cNvPr>
          <p:cNvSpPr>
            <a:spLocks noGrp="1"/>
          </p:cNvSpPr>
          <p:nvPr>
            <p:ph idx="1"/>
          </p:nvPr>
        </p:nvSpPr>
        <p:spPr>
          <a:xfrm>
            <a:off x="838200" y="981308"/>
            <a:ext cx="10515600" cy="5444970"/>
          </a:xfrm>
        </p:spPr>
        <p:txBody>
          <a:bodyPr>
            <a:normAutofit lnSpcReduction="10000"/>
          </a:bodyPr>
          <a:lstStyle/>
          <a:p>
            <a:r>
              <a:rPr lang="de-DE" dirty="0"/>
              <a:t>Wie viel beträgt die gesamte Energie der Welt in Strom?</a:t>
            </a:r>
          </a:p>
          <a:p>
            <a:r>
              <a:rPr lang="de-DE" dirty="0"/>
              <a:t>Dieser beträgt 175.555.064 Gigawattstunden bzw. 175.555 Terawattstunden, oder 632 </a:t>
            </a:r>
            <a:r>
              <a:rPr lang="de-DE" dirty="0" err="1"/>
              <a:t>Exajoule</a:t>
            </a:r>
            <a:r>
              <a:rPr lang="de-DE" dirty="0"/>
              <a:t>, Zahl der International Energy Agency IEA.</a:t>
            </a:r>
          </a:p>
          <a:p>
            <a:pPr marL="0" indent="0">
              <a:buNone/>
            </a:pPr>
            <a:r>
              <a:rPr lang="de-DE" dirty="0"/>
              <a:t>Die Umrechnung von </a:t>
            </a:r>
            <a:r>
              <a:rPr lang="de-DE" dirty="0" err="1"/>
              <a:t>Exajoule</a:t>
            </a:r>
            <a:r>
              <a:rPr lang="de-DE" dirty="0"/>
              <a:t> in Gigawattstunden sieht so aus: </a:t>
            </a:r>
            <a:r>
              <a:rPr lang="de-DE" dirty="0">
                <a:highlight>
                  <a:srgbClr val="FFFF00"/>
                </a:highlight>
              </a:rPr>
              <a:t>Rechnet selbst von </a:t>
            </a:r>
            <a:r>
              <a:rPr lang="de-DE" dirty="0" err="1">
                <a:highlight>
                  <a:srgbClr val="FFFF00"/>
                </a:highlight>
              </a:rPr>
              <a:t>Exajoule</a:t>
            </a:r>
            <a:r>
              <a:rPr lang="de-DE" dirty="0">
                <a:highlight>
                  <a:srgbClr val="FFFF00"/>
                </a:highlight>
              </a:rPr>
              <a:t> in Wattstunden um</a:t>
            </a:r>
            <a:r>
              <a:rPr lang="de-DE" dirty="0"/>
              <a:t>:</a:t>
            </a:r>
          </a:p>
          <a:p>
            <a:pPr marL="0" indent="0">
              <a:buNone/>
            </a:pPr>
            <a:r>
              <a:rPr lang="de-DE" b="1" dirty="0"/>
              <a:t>632 </a:t>
            </a:r>
            <a:r>
              <a:rPr lang="de-DE" b="1" dirty="0" err="1"/>
              <a:t>Exajoule</a:t>
            </a:r>
            <a:r>
              <a:rPr lang="de-DE" dirty="0"/>
              <a:t> in Gigawattstunden bzw. Terawattstunden umgerechnet ist: 1 </a:t>
            </a:r>
            <a:r>
              <a:rPr lang="de-DE" dirty="0" err="1"/>
              <a:t>Exajoule</a:t>
            </a:r>
            <a:r>
              <a:rPr lang="de-DE" dirty="0"/>
              <a:t> = 2.777.777.000.000 kWh – das kann man vereinfachen in Gigawattstunden: 277.777, Rechnung: 277.777 * 632 = </a:t>
            </a:r>
          </a:p>
          <a:p>
            <a:pPr marL="0" indent="0">
              <a:buNone/>
            </a:pPr>
            <a:r>
              <a:rPr lang="de-DE" dirty="0"/>
              <a:t>175.555.064 Gigawattstunden </a:t>
            </a:r>
          </a:p>
          <a:p>
            <a:pPr marL="0" indent="0">
              <a:buNone/>
            </a:pPr>
            <a:r>
              <a:rPr lang="de-DE" dirty="0"/>
              <a:t>bzw. drei Nullstellen nach vorne gerückt: </a:t>
            </a:r>
          </a:p>
          <a:p>
            <a:pPr marL="0" indent="0">
              <a:buNone/>
            </a:pPr>
            <a:r>
              <a:rPr lang="de-DE" dirty="0"/>
              <a:t>175.555 Terawattstunden.</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1944099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3E40835-D5BE-B397-6B38-93973AF4F8D8}"/>
              </a:ext>
            </a:extLst>
          </p:cNvPr>
          <p:cNvSpPr>
            <a:spLocks noGrp="1"/>
          </p:cNvSpPr>
          <p:nvPr>
            <p:ph idx="1"/>
          </p:nvPr>
        </p:nvSpPr>
        <p:spPr>
          <a:xfrm>
            <a:off x="838200" y="844483"/>
            <a:ext cx="10515600" cy="4917963"/>
          </a:xfrm>
        </p:spPr>
        <p:txBody>
          <a:bodyPr>
            <a:normAutofit/>
          </a:bodyPr>
          <a:lstStyle/>
          <a:p>
            <a:pPr marL="0" indent="0">
              <a:buNone/>
            </a:pPr>
            <a:r>
              <a:rPr lang="de-DE" dirty="0"/>
              <a:t>Mir kommt es hier nicht darauf an, welche Zahl ich für die weltweite Ebene als Ausgangspunkt nehme: </a:t>
            </a:r>
          </a:p>
          <a:p>
            <a:pPr marL="0" indent="0">
              <a:buNone/>
            </a:pPr>
            <a:r>
              <a:rPr lang="de-DE" dirty="0"/>
              <a:t>175.555 Terawattstunden oder </a:t>
            </a:r>
          </a:p>
          <a:p>
            <a:pPr marL="0" indent="0">
              <a:buNone/>
            </a:pPr>
            <a:r>
              <a:rPr lang="de-DE" dirty="0"/>
              <a:t>122.777 Terawattstunden oder </a:t>
            </a:r>
          </a:p>
          <a:p>
            <a:pPr marL="0" indent="0">
              <a:buNone/>
            </a:pPr>
            <a:r>
              <a:rPr lang="de-DE" dirty="0"/>
              <a:t>81.164 Terawattstunden, wie in der Tabelle oben. </a:t>
            </a:r>
          </a:p>
          <a:p>
            <a:pPr marL="0" indent="0">
              <a:buNone/>
            </a:pPr>
            <a:r>
              <a:rPr lang="de-DE" dirty="0"/>
              <a:t>Hier geht es darum, die Dimension des Problems zu verstehen. </a:t>
            </a:r>
          </a:p>
          <a:p>
            <a:pPr marL="0" indent="0">
              <a:buNone/>
            </a:pPr>
            <a:r>
              <a:rPr lang="de-DE" dirty="0"/>
              <a:t>Als willkürlich gesetzte Zahl gehe ich ab nun davon aus, dass man mit </a:t>
            </a:r>
            <a:r>
              <a:rPr lang="de-DE" b="1" u="sng" dirty="0"/>
              <a:t>150.00 Terawattstunden erneuerbarer Energien auf weltweiter Ebene die Energiewende geschafft hat</a:t>
            </a:r>
            <a:r>
              <a:rPr lang="de-DE" dirty="0"/>
              <a:t>. </a:t>
            </a:r>
          </a:p>
          <a:p>
            <a:endParaRPr lang="de-DE" dirty="0"/>
          </a:p>
        </p:txBody>
      </p:sp>
    </p:spTree>
    <p:extLst>
      <p:ext uri="{BB962C8B-B14F-4D97-AF65-F5344CB8AC3E}">
        <p14:creationId xmlns:p14="http://schemas.microsoft.com/office/powerpoint/2010/main" val="7292673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E6BAD-3EF8-0200-583D-90BA217D1E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B89FCD-259A-5307-F3EE-19211B74E24E}"/>
              </a:ext>
            </a:extLst>
          </p:cNvPr>
          <p:cNvSpPr>
            <a:spLocks noGrp="1"/>
          </p:cNvSpPr>
          <p:nvPr>
            <p:ph type="title"/>
          </p:nvPr>
        </p:nvSpPr>
        <p:spPr>
          <a:xfrm>
            <a:off x="838200" y="0"/>
            <a:ext cx="10515600" cy="1325563"/>
          </a:xfrm>
        </p:spPr>
        <p:txBody>
          <a:bodyPr/>
          <a:lstStyle/>
          <a:p>
            <a:r>
              <a:rPr lang="de-DE" dirty="0"/>
              <a:t>Wie viel ist das in Solar- und Windparks?</a:t>
            </a:r>
          </a:p>
        </p:txBody>
      </p:sp>
      <p:sp>
        <p:nvSpPr>
          <p:cNvPr id="3" name="Inhaltsplatzhalter 2">
            <a:extLst>
              <a:ext uri="{FF2B5EF4-FFF2-40B4-BE49-F238E27FC236}">
                <a16:creationId xmlns:a16="http://schemas.microsoft.com/office/drawing/2014/main" id="{65597229-60D5-4097-15A6-085E86134BDC}"/>
              </a:ext>
            </a:extLst>
          </p:cNvPr>
          <p:cNvSpPr>
            <a:spLocks noGrp="1"/>
          </p:cNvSpPr>
          <p:nvPr>
            <p:ph idx="1"/>
          </p:nvPr>
        </p:nvSpPr>
        <p:spPr>
          <a:xfrm>
            <a:off x="838200" y="1325563"/>
            <a:ext cx="10515600" cy="5020344"/>
          </a:xfrm>
        </p:spPr>
        <p:txBody>
          <a:bodyPr/>
          <a:lstStyle/>
          <a:p>
            <a:pPr marL="0" indent="0">
              <a:buNone/>
            </a:pPr>
            <a:r>
              <a:rPr lang="de-DE" dirty="0">
                <a:highlight>
                  <a:srgbClr val="FFFF00"/>
                </a:highlight>
              </a:rPr>
              <a:t>Rechnet aus</a:t>
            </a:r>
            <a:r>
              <a:rPr lang="de-DE" dirty="0"/>
              <a:t>:</a:t>
            </a:r>
          </a:p>
          <a:p>
            <a:r>
              <a:rPr lang="de-DE" dirty="0"/>
              <a:t>150.000 TWh / 0,3 =				(Werder </a:t>
            </a:r>
            <a:r>
              <a:rPr lang="de-DE" dirty="0" err="1"/>
              <a:t>Kessin</a:t>
            </a:r>
            <a:r>
              <a:rPr lang="de-DE" dirty="0"/>
              <a:t>)</a:t>
            </a:r>
          </a:p>
          <a:p>
            <a:r>
              <a:rPr lang="de-DE" dirty="0"/>
              <a:t>150.000 TWh / 0,06 = 				(Solarpark Barth)</a:t>
            </a:r>
          </a:p>
          <a:p>
            <a:r>
              <a:rPr lang="de-DE" dirty="0"/>
              <a:t>150.000 TWh / 2,5 =				( Hohe See / Albatros)</a:t>
            </a:r>
          </a:p>
          <a:p>
            <a:endParaRPr lang="de-DE" dirty="0"/>
          </a:p>
          <a:p>
            <a:pPr marL="0" indent="0">
              <a:buNone/>
            </a:pPr>
            <a:r>
              <a:rPr lang="de-DE" dirty="0"/>
              <a:t>Teilt auf (ohne Offshore-Windkraft, da diese kaum skaliert werden kann): </a:t>
            </a:r>
          </a:p>
          <a:p>
            <a:r>
              <a:rPr lang="de-DE" dirty="0"/>
              <a:t>50.000 TWh / 0,3 =    				(Werder </a:t>
            </a:r>
            <a:r>
              <a:rPr lang="de-DE" dirty="0" err="1"/>
              <a:t>Kessin</a:t>
            </a:r>
            <a:r>
              <a:rPr lang="de-DE" dirty="0"/>
              <a:t>)</a:t>
            </a:r>
          </a:p>
          <a:p>
            <a:r>
              <a:rPr lang="de-DE" dirty="0"/>
              <a:t>100.000 TWh / 0,06 =</a:t>
            </a:r>
          </a:p>
          <a:p>
            <a:endParaRPr lang="de-DE" dirty="0"/>
          </a:p>
        </p:txBody>
      </p:sp>
    </p:spTree>
    <p:extLst>
      <p:ext uri="{BB962C8B-B14F-4D97-AF65-F5344CB8AC3E}">
        <p14:creationId xmlns:p14="http://schemas.microsoft.com/office/powerpoint/2010/main" val="6426538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A3EA9-4C19-F254-9B1C-83A43C9FDC5D}"/>
              </a:ext>
            </a:extLst>
          </p:cNvPr>
          <p:cNvSpPr>
            <a:spLocks noGrp="1"/>
          </p:cNvSpPr>
          <p:nvPr>
            <p:ph type="title"/>
          </p:nvPr>
        </p:nvSpPr>
        <p:spPr>
          <a:xfrm>
            <a:off x="838200" y="0"/>
            <a:ext cx="10515600" cy="1325563"/>
          </a:xfrm>
        </p:spPr>
        <p:txBody>
          <a:bodyPr/>
          <a:lstStyle/>
          <a:p>
            <a:r>
              <a:rPr lang="de-DE" dirty="0"/>
              <a:t>Wie viel ist das in Solar- und Windparks?</a:t>
            </a:r>
          </a:p>
        </p:txBody>
      </p:sp>
      <p:sp>
        <p:nvSpPr>
          <p:cNvPr id="3" name="Inhaltsplatzhalter 2">
            <a:extLst>
              <a:ext uri="{FF2B5EF4-FFF2-40B4-BE49-F238E27FC236}">
                <a16:creationId xmlns:a16="http://schemas.microsoft.com/office/drawing/2014/main" id="{EC0EE98A-9489-EBB4-D979-BAB2D507A614}"/>
              </a:ext>
            </a:extLst>
          </p:cNvPr>
          <p:cNvSpPr>
            <a:spLocks noGrp="1"/>
          </p:cNvSpPr>
          <p:nvPr>
            <p:ph idx="1"/>
          </p:nvPr>
        </p:nvSpPr>
        <p:spPr>
          <a:xfrm>
            <a:off x="838200" y="1325563"/>
            <a:ext cx="10515600" cy="5020344"/>
          </a:xfrm>
        </p:spPr>
        <p:txBody>
          <a:bodyPr>
            <a:normAutofit fontScale="92500"/>
          </a:bodyPr>
          <a:lstStyle/>
          <a:p>
            <a:pPr marL="0" indent="0">
              <a:buNone/>
            </a:pPr>
            <a:r>
              <a:rPr lang="de-DE" dirty="0">
                <a:highlight>
                  <a:srgbClr val="FFFF00"/>
                </a:highlight>
              </a:rPr>
              <a:t>Rechnet aus</a:t>
            </a:r>
            <a:r>
              <a:rPr lang="de-DE" dirty="0"/>
              <a:t>:</a:t>
            </a:r>
          </a:p>
          <a:p>
            <a:r>
              <a:rPr lang="de-DE" dirty="0"/>
              <a:t>150.000 TWh / 0,3 =	500.000		(Werder </a:t>
            </a:r>
            <a:r>
              <a:rPr lang="de-DE" dirty="0" err="1"/>
              <a:t>Kessin</a:t>
            </a:r>
            <a:r>
              <a:rPr lang="de-DE" dirty="0"/>
              <a:t>)</a:t>
            </a:r>
          </a:p>
          <a:p>
            <a:r>
              <a:rPr lang="de-DE" dirty="0"/>
              <a:t>150.000 TWh / 0,06 = 	2.500.000		(Solarpark Barth)</a:t>
            </a:r>
          </a:p>
          <a:p>
            <a:r>
              <a:rPr lang="de-DE" dirty="0"/>
              <a:t>150.000 TWh / 2,5 =	60.000			( Hohe See / Albatros)</a:t>
            </a:r>
          </a:p>
          <a:p>
            <a:pPr marL="0" indent="0">
              <a:buNone/>
            </a:pPr>
            <a:r>
              <a:rPr lang="de-DE" dirty="0"/>
              <a:t>Teilt auf (ohne Offshore-Windkraft, da diese kaum skaliert werden kann): </a:t>
            </a:r>
          </a:p>
          <a:p>
            <a:r>
              <a:rPr lang="de-DE" dirty="0"/>
              <a:t>50.000 TWh / 0,3 =    166.666			(Werder </a:t>
            </a:r>
            <a:r>
              <a:rPr lang="de-DE" dirty="0" err="1"/>
              <a:t>Kessin</a:t>
            </a:r>
            <a:r>
              <a:rPr lang="de-DE" dirty="0"/>
              <a:t>)</a:t>
            </a:r>
          </a:p>
          <a:p>
            <a:r>
              <a:rPr lang="de-DE" dirty="0"/>
              <a:t>100.000 TWh / 0,06 = 1.666.666		(Solarpark Barth)</a:t>
            </a:r>
          </a:p>
          <a:p>
            <a:pPr marL="0" indent="0">
              <a:buNone/>
            </a:pPr>
            <a:r>
              <a:rPr lang="de-DE" dirty="0"/>
              <a:t>Plus die Komponenten für die Systeme gesicherter Leistung: Großbatterien, Elektrolyseure, Wasserstoffspeicher, wasserstofffähige Gaskraftwerke, Netzausbau, Transformatoren, Wasserstoffpipelines.</a:t>
            </a:r>
          </a:p>
          <a:p>
            <a:endParaRPr lang="de-DE" dirty="0"/>
          </a:p>
        </p:txBody>
      </p:sp>
    </p:spTree>
    <p:extLst>
      <p:ext uri="{BB962C8B-B14F-4D97-AF65-F5344CB8AC3E}">
        <p14:creationId xmlns:p14="http://schemas.microsoft.com/office/powerpoint/2010/main" val="31890832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6F087E-C06C-CF0D-5DD1-2D5C55AD6087}"/>
              </a:ext>
            </a:extLst>
          </p:cNvPr>
          <p:cNvSpPr>
            <a:spLocks noGrp="1"/>
          </p:cNvSpPr>
          <p:nvPr>
            <p:ph type="title"/>
          </p:nvPr>
        </p:nvSpPr>
        <p:spPr>
          <a:xfrm>
            <a:off x="838200" y="18256"/>
            <a:ext cx="10515600" cy="1172190"/>
          </a:xfrm>
        </p:spPr>
        <p:txBody>
          <a:bodyPr/>
          <a:lstStyle/>
          <a:p>
            <a:r>
              <a:rPr lang="de-DE" dirty="0"/>
              <a:t>Wie viel kostet die Energiewende weltweit</a:t>
            </a:r>
          </a:p>
        </p:txBody>
      </p:sp>
      <p:sp>
        <p:nvSpPr>
          <p:cNvPr id="3" name="Inhaltsplatzhalter 2">
            <a:extLst>
              <a:ext uri="{FF2B5EF4-FFF2-40B4-BE49-F238E27FC236}">
                <a16:creationId xmlns:a16="http://schemas.microsoft.com/office/drawing/2014/main" id="{CA950CAD-F804-EE72-D0C2-CF512B615DE2}"/>
              </a:ext>
            </a:extLst>
          </p:cNvPr>
          <p:cNvSpPr>
            <a:spLocks noGrp="1"/>
          </p:cNvSpPr>
          <p:nvPr>
            <p:ph idx="1"/>
          </p:nvPr>
        </p:nvSpPr>
        <p:spPr>
          <a:xfrm>
            <a:off x="838200" y="1253331"/>
            <a:ext cx="10515600" cy="5458020"/>
          </a:xfrm>
        </p:spPr>
        <p:txBody>
          <a:bodyPr>
            <a:normAutofit fontScale="85000" lnSpcReduction="20000"/>
          </a:bodyPr>
          <a:lstStyle/>
          <a:p>
            <a:r>
              <a:rPr lang="de-DE" dirty="0"/>
              <a:t>Rechnet aus, nehmt die aufgeteilten Werte: </a:t>
            </a:r>
          </a:p>
          <a:p>
            <a:pPr marL="0" indent="0">
              <a:buNone/>
            </a:pPr>
            <a:r>
              <a:rPr lang="de-DE" dirty="0"/>
              <a:t>_____________ * 220 Mill. Euro = ____________________ Mill. Euro, das sind ____________________________ Mrd. Euro (Werder </a:t>
            </a:r>
            <a:r>
              <a:rPr lang="de-DE" dirty="0" err="1"/>
              <a:t>Kessin</a:t>
            </a:r>
            <a:r>
              <a:rPr lang="de-DE" dirty="0"/>
              <a:t>)</a:t>
            </a:r>
          </a:p>
          <a:p>
            <a:pPr marL="0" indent="0">
              <a:buNone/>
            </a:pPr>
            <a:r>
              <a:rPr lang="de-DE" dirty="0"/>
              <a:t>_____________ * 100 Mill. Euro = _____________________ Mill. Euro, das sind	</a:t>
            </a:r>
          </a:p>
          <a:p>
            <a:pPr marL="0" indent="0">
              <a:buNone/>
            </a:pPr>
            <a:r>
              <a:rPr lang="de-DE" dirty="0"/>
              <a:t>____________________________Mrd. Euro (Solarpark Barth)</a:t>
            </a:r>
          </a:p>
          <a:p>
            <a:pPr marL="0" indent="0">
              <a:buNone/>
            </a:pPr>
            <a:r>
              <a:rPr lang="de-DE" dirty="0"/>
              <a:t>Insgesamt sind dies: __________________</a:t>
            </a:r>
          </a:p>
          <a:p>
            <a:pPr marL="0" indent="0">
              <a:buNone/>
            </a:pPr>
            <a:endParaRPr lang="de-DE" dirty="0"/>
          </a:p>
          <a:p>
            <a:pPr marL="0" indent="0">
              <a:buNone/>
            </a:pPr>
            <a:r>
              <a:rPr lang="de-DE" dirty="0"/>
              <a:t>Verteilt auf 25 Jahre bis 2050, sind dies: _________ / 25 Jahre =</a:t>
            </a:r>
          </a:p>
          <a:p>
            <a:pPr marL="0" indent="0">
              <a:buNone/>
            </a:pPr>
            <a:endParaRPr lang="de-DE" dirty="0"/>
          </a:p>
          <a:p>
            <a:pPr marL="0" indent="0">
              <a:buNone/>
            </a:pPr>
            <a:r>
              <a:rPr lang="de-DE" dirty="0"/>
              <a:t>Verteilt auf ca. 26 handlungsfähige Länder sind dies pro Jahr: ____________________ / 26 = ________________________________________</a:t>
            </a:r>
          </a:p>
          <a:p>
            <a:pPr marL="0" indent="0">
              <a:buNone/>
            </a:pPr>
            <a:endParaRPr lang="de-DE" dirty="0"/>
          </a:p>
          <a:p>
            <a:pPr marL="0" indent="0">
              <a:buNone/>
            </a:pPr>
            <a:r>
              <a:rPr lang="de-DE" dirty="0">
                <a:highlight>
                  <a:srgbClr val="FFFF00"/>
                </a:highlight>
              </a:rPr>
              <a:t>Schätzt ein, bewertet nach eurem Eindruck</a:t>
            </a:r>
            <a:r>
              <a:rPr lang="de-DE" dirty="0"/>
              <a:t>: Kann man die Energiewende also weltweit doch finanzieren? </a:t>
            </a:r>
          </a:p>
        </p:txBody>
      </p:sp>
    </p:spTree>
    <p:extLst>
      <p:ext uri="{BB962C8B-B14F-4D97-AF65-F5344CB8AC3E}">
        <p14:creationId xmlns:p14="http://schemas.microsoft.com/office/powerpoint/2010/main" val="10903717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569BD-5D3F-9A24-75F7-D12E6F6BD8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0053EE-70F0-21CA-6F3F-9837E128E334}"/>
              </a:ext>
            </a:extLst>
          </p:cNvPr>
          <p:cNvSpPr>
            <a:spLocks noGrp="1"/>
          </p:cNvSpPr>
          <p:nvPr>
            <p:ph type="title"/>
          </p:nvPr>
        </p:nvSpPr>
        <p:spPr>
          <a:xfrm>
            <a:off x="838200" y="0"/>
            <a:ext cx="10515600" cy="1017917"/>
          </a:xfrm>
        </p:spPr>
        <p:txBody>
          <a:bodyPr/>
          <a:lstStyle/>
          <a:p>
            <a:r>
              <a:rPr lang="de-DE" dirty="0"/>
              <a:t>Wie viel kostet die Energiewende weltweit</a:t>
            </a:r>
          </a:p>
        </p:txBody>
      </p:sp>
      <p:sp>
        <p:nvSpPr>
          <p:cNvPr id="3" name="Inhaltsplatzhalter 2">
            <a:extLst>
              <a:ext uri="{FF2B5EF4-FFF2-40B4-BE49-F238E27FC236}">
                <a16:creationId xmlns:a16="http://schemas.microsoft.com/office/drawing/2014/main" id="{034D4612-B4E6-EA00-A846-21D555F3A00B}"/>
              </a:ext>
            </a:extLst>
          </p:cNvPr>
          <p:cNvSpPr>
            <a:spLocks noGrp="1"/>
          </p:cNvSpPr>
          <p:nvPr>
            <p:ph idx="1"/>
          </p:nvPr>
        </p:nvSpPr>
        <p:spPr>
          <a:xfrm>
            <a:off x="838200" y="1017916"/>
            <a:ext cx="10515600" cy="5840083"/>
          </a:xfrm>
        </p:spPr>
        <p:txBody>
          <a:bodyPr>
            <a:normAutofit fontScale="77500" lnSpcReduction="20000"/>
          </a:bodyPr>
          <a:lstStyle/>
          <a:p>
            <a:r>
              <a:rPr lang="de-DE" dirty="0"/>
              <a:t>Rechnet aus, nehmt die aufgeteilten Werte: </a:t>
            </a:r>
          </a:p>
          <a:p>
            <a:pPr marL="0" indent="0">
              <a:buNone/>
            </a:pPr>
            <a:r>
              <a:rPr lang="de-DE" dirty="0"/>
              <a:t>166.666 * 220 Mill. Euro = 36.666.520 Mill. Euro, das sind 36.666 Mrd. Euro (Werder </a:t>
            </a:r>
            <a:r>
              <a:rPr lang="de-DE" dirty="0" err="1"/>
              <a:t>Kessin</a:t>
            </a:r>
            <a:r>
              <a:rPr lang="de-DE" dirty="0"/>
              <a:t>)</a:t>
            </a:r>
          </a:p>
          <a:p>
            <a:pPr marL="0" indent="0">
              <a:buNone/>
            </a:pPr>
            <a:r>
              <a:rPr lang="de-DE" dirty="0"/>
              <a:t>1.666.666 * 100 Mill. Euro = 166.666.600 Mill. Euro, das sind	</a:t>
            </a:r>
          </a:p>
          <a:p>
            <a:pPr marL="0" indent="0">
              <a:buNone/>
            </a:pPr>
            <a:r>
              <a:rPr lang="de-DE" dirty="0"/>
              <a:t>166.666 Mrd. Euro (Solarpark Barth)</a:t>
            </a:r>
          </a:p>
          <a:p>
            <a:pPr marL="0" indent="0">
              <a:buNone/>
            </a:pPr>
            <a:r>
              <a:rPr lang="de-DE" dirty="0"/>
              <a:t>Insgesamt sind dies: 203.332 Mrd. (</a:t>
            </a:r>
            <a:r>
              <a:rPr lang="de-DE" u="sng" dirty="0"/>
              <a:t>Solar ist teurer als Windkraft, ist hier aber stark einbezogen)</a:t>
            </a:r>
          </a:p>
          <a:p>
            <a:pPr marL="0" indent="0">
              <a:buNone/>
            </a:pPr>
            <a:r>
              <a:rPr lang="de-DE" dirty="0"/>
              <a:t>Verteilt auf 25 Jahre bis 2050, sind dies: 203.332 / 25 Jahre = 8133 Mrd.</a:t>
            </a:r>
          </a:p>
          <a:p>
            <a:pPr marL="0" indent="0">
              <a:buNone/>
            </a:pPr>
            <a:r>
              <a:rPr lang="de-DE" dirty="0"/>
              <a:t>Verteilt auf ca. 26 handlungsfähige Länder (siehe Fußnote) sind dies pro Jahr: 8133 / 26 = 312 Mrd. </a:t>
            </a:r>
          </a:p>
          <a:p>
            <a:pPr marL="0" indent="0">
              <a:buNone/>
            </a:pPr>
            <a:r>
              <a:rPr lang="de-DE" dirty="0">
                <a:highlight>
                  <a:srgbClr val="FFFF00"/>
                </a:highlight>
              </a:rPr>
              <a:t>Schätzt ein, bewertet nach eurem Eindruck</a:t>
            </a:r>
            <a:r>
              <a:rPr lang="de-DE" dirty="0"/>
              <a:t>: Kann man die Energiewende also weltweit doch finanzieren? </a:t>
            </a:r>
          </a:p>
          <a:p>
            <a:pPr marL="0" indent="0">
              <a:buNone/>
            </a:pPr>
            <a:r>
              <a:rPr lang="de-DE" dirty="0"/>
              <a:t>Das ist pro Land und pro Jahr viel Geld, auf den ersten Blick erscheint es unmöglich. Vielleicht ist es doch möglich, wenn die großen, reicheren Länder aktiv werden, </a:t>
            </a:r>
            <a:r>
              <a:rPr lang="de-DE" b="1" u="sng" dirty="0"/>
              <a:t>es scheint aber sehr wichtig zu sein, dass erneuerbare Energien billiger werden, denn dann könnten sich die Summen z.B. halbieren lassen.</a:t>
            </a:r>
          </a:p>
          <a:p>
            <a:pPr marL="0" indent="0">
              <a:buNone/>
            </a:pPr>
            <a:r>
              <a:rPr lang="de-DE" b="1" u="sng" dirty="0"/>
              <a:t>Wenn man alles mit Windparks machen würde, dann würden 500.000 Windparks Werder </a:t>
            </a:r>
            <a:r>
              <a:rPr lang="de-DE" b="1" u="sng" dirty="0" err="1"/>
              <a:t>Kessin</a:t>
            </a:r>
            <a:r>
              <a:rPr lang="de-DE" b="1" u="sng" dirty="0"/>
              <a:t> 110.000 Mrd. Euro kosten … würde man die Kosten halbieren, wären es ca. 50.000 Mrd. / 25 Jahre / 26 Länder = 76 Mrd. Euro pro Jahr pro Land … schon viel realistischer. </a:t>
            </a:r>
          </a:p>
        </p:txBody>
      </p:sp>
    </p:spTree>
    <p:extLst>
      <p:ext uri="{BB962C8B-B14F-4D97-AF65-F5344CB8AC3E}">
        <p14:creationId xmlns:p14="http://schemas.microsoft.com/office/powerpoint/2010/main" val="3276876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18C2A2-44AA-C098-C18B-19F17B519435}"/>
              </a:ext>
            </a:extLst>
          </p:cNvPr>
          <p:cNvSpPr>
            <a:spLocks noGrp="1"/>
          </p:cNvSpPr>
          <p:nvPr>
            <p:ph type="title"/>
          </p:nvPr>
        </p:nvSpPr>
        <p:spPr>
          <a:xfrm>
            <a:off x="838200" y="18256"/>
            <a:ext cx="10515600" cy="1043102"/>
          </a:xfrm>
        </p:spPr>
        <p:txBody>
          <a:bodyPr/>
          <a:lstStyle/>
          <a:p>
            <a:r>
              <a:rPr lang="de-DE" dirty="0"/>
              <a:t>26 Länder …</a:t>
            </a:r>
          </a:p>
        </p:txBody>
      </p:sp>
      <p:sp>
        <p:nvSpPr>
          <p:cNvPr id="3" name="Inhaltsplatzhalter 2">
            <a:extLst>
              <a:ext uri="{FF2B5EF4-FFF2-40B4-BE49-F238E27FC236}">
                <a16:creationId xmlns:a16="http://schemas.microsoft.com/office/drawing/2014/main" id="{F5AE779A-15F6-95E4-741F-4EC1B4F2D6C9}"/>
              </a:ext>
            </a:extLst>
          </p:cNvPr>
          <p:cNvSpPr>
            <a:spLocks noGrp="1"/>
          </p:cNvSpPr>
          <p:nvPr>
            <p:ph idx="1"/>
          </p:nvPr>
        </p:nvSpPr>
        <p:spPr>
          <a:xfrm>
            <a:off x="838200" y="1253331"/>
            <a:ext cx="10515600" cy="5466124"/>
          </a:xfrm>
        </p:spPr>
        <p:txBody>
          <a:bodyPr>
            <a:normAutofit fontScale="92500"/>
          </a:bodyPr>
          <a:lstStyle/>
          <a:p>
            <a:r>
              <a:rPr lang="de-DE" dirty="0"/>
              <a:t>Es gibt 193 Länder auf der Welt, aber viel weniger Länder haben höhere Einkünfte und sich politisch und wirtschaftlich handlungsfähig.</a:t>
            </a:r>
          </a:p>
          <a:p>
            <a:r>
              <a:rPr lang="de-DE" dirty="0"/>
              <a:t>Auf Wikipedia findet sich eine Liste von Länder nach Regierungsbudget und vor allem staatlichen Ausgaben: </a:t>
            </a:r>
            <a:r>
              <a:rPr lang="de-DE" dirty="0">
                <a:hlinkClick r:id="rId2"/>
              </a:rPr>
              <a:t>https://en.wikipedia.org/wiki/List_of_countries_by_government_budget</a:t>
            </a:r>
            <a:endParaRPr lang="de-DE" dirty="0"/>
          </a:p>
          <a:p>
            <a:r>
              <a:rPr lang="de-DE" dirty="0"/>
              <a:t>Siehe die Tabelle auf der folgenden Seite, es sind ca. </a:t>
            </a:r>
            <a:r>
              <a:rPr lang="de-DE" b="1" u="sng" dirty="0"/>
              <a:t>26 Länder weltweit</a:t>
            </a:r>
            <a:r>
              <a:rPr lang="de-DE" dirty="0"/>
              <a:t> überhaupt nur von ihren Einnahmen her wirtschaftlich handlungsfähig, d.h. sie können höhere Ausgaben tätigen und ggf. Kredite aufnehmen. </a:t>
            </a:r>
          </a:p>
          <a:p>
            <a:r>
              <a:rPr lang="de-DE" dirty="0"/>
              <a:t>Was passiert, wenn 26 Länder z.B. 20 Mrd. Euro zur Verfügung stellen: </a:t>
            </a:r>
            <a:r>
              <a:rPr lang="de-DE" dirty="0">
                <a:highlight>
                  <a:srgbClr val="FFFF00"/>
                </a:highlight>
              </a:rPr>
              <a:t>Rechnet aus</a:t>
            </a:r>
            <a:r>
              <a:rPr lang="de-DE" dirty="0"/>
              <a:t>: das sind jährlich 520 Mrd. Euro, dies 25 Jahre lang, dies wären 13.000 Mrd. Euro … damit kann man schon etwas machen … </a:t>
            </a:r>
          </a:p>
          <a:p>
            <a:endParaRPr lang="de-DE" dirty="0"/>
          </a:p>
          <a:p>
            <a:pPr marL="0" indent="0">
              <a:buNone/>
            </a:pPr>
            <a:endParaRPr lang="de-DE" dirty="0"/>
          </a:p>
          <a:p>
            <a:endParaRPr lang="de-DE" dirty="0"/>
          </a:p>
        </p:txBody>
      </p:sp>
    </p:spTree>
    <p:extLst>
      <p:ext uri="{BB962C8B-B14F-4D97-AF65-F5344CB8AC3E}">
        <p14:creationId xmlns:p14="http://schemas.microsoft.com/office/powerpoint/2010/main" val="3037015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00268B-2218-9B97-0FC9-B641A18A220E}"/>
              </a:ext>
            </a:extLst>
          </p:cNvPr>
          <p:cNvSpPr>
            <a:spLocks noGrp="1"/>
          </p:cNvSpPr>
          <p:nvPr>
            <p:ph type="title"/>
          </p:nvPr>
        </p:nvSpPr>
        <p:spPr>
          <a:xfrm>
            <a:off x="838200" y="18255"/>
            <a:ext cx="10515600" cy="1113859"/>
          </a:xfrm>
        </p:spPr>
        <p:txBody>
          <a:bodyPr>
            <a:normAutofit fontScale="90000"/>
          </a:bodyPr>
          <a:lstStyle/>
          <a:p>
            <a:r>
              <a:rPr lang="de-DE" dirty="0"/>
              <a:t>Wie rechnet man von der Leistung auf die Jahresleistung?</a:t>
            </a:r>
          </a:p>
        </p:txBody>
      </p:sp>
      <p:sp>
        <p:nvSpPr>
          <p:cNvPr id="3" name="Inhaltsplatzhalter 2">
            <a:extLst>
              <a:ext uri="{FF2B5EF4-FFF2-40B4-BE49-F238E27FC236}">
                <a16:creationId xmlns:a16="http://schemas.microsoft.com/office/drawing/2014/main" id="{DE4DBBB1-0C92-8805-149F-F103EF603B29}"/>
              </a:ext>
            </a:extLst>
          </p:cNvPr>
          <p:cNvSpPr>
            <a:spLocks noGrp="1"/>
          </p:cNvSpPr>
          <p:nvPr>
            <p:ph idx="1"/>
          </p:nvPr>
        </p:nvSpPr>
        <p:spPr>
          <a:xfrm>
            <a:off x="838200" y="1253330"/>
            <a:ext cx="10515600" cy="5376069"/>
          </a:xfrm>
        </p:spPr>
        <p:txBody>
          <a:bodyPr>
            <a:normAutofit fontScale="85000" lnSpcReduction="20000"/>
          </a:bodyPr>
          <a:lstStyle/>
          <a:p>
            <a:pPr marL="0" indent="0">
              <a:buNone/>
            </a:pPr>
            <a:r>
              <a:rPr lang="de-DE" dirty="0"/>
              <a:t>Die Leistungszahlen von Solaranlagen und Windkraftanlagen </a:t>
            </a:r>
            <a:r>
              <a:rPr lang="de-DE" u="sng" dirty="0"/>
              <a:t>sind Betriebsgeheimnisse und werden in vielen Fällen nicht veröffentlicht</a:t>
            </a:r>
            <a:r>
              <a:rPr lang="de-DE" dirty="0"/>
              <a:t>. Man kann aber Schätzungen machen, dies kann man mit dem sog. </a:t>
            </a:r>
            <a:r>
              <a:rPr lang="de-DE" b="1" dirty="0"/>
              <a:t>Kapazitätsfaktor</a:t>
            </a:r>
            <a:r>
              <a:rPr lang="de-DE" dirty="0"/>
              <a:t>.. </a:t>
            </a:r>
          </a:p>
          <a:p>
            <a:r>
              <a:rPr lang="de-DE" dirty="0"/>
              <a:t>Werder </a:t>
            </a:r>
            <a:r>
              <a:rPr lang="de-DE" dirty="0" err="1"/>
              <a:t>Kessin</a:t>
            </a:r>
            <a:r>
              <a:rPr lang="de-DE" dirty="0"/>
              <a:t> hat eine Leistung von 142,4 MW und vom Wind her nach meinem Gefühl eine günstige Lage, ich schätze hier einen Kapazitätsfaktor von </a:t>
            </a:r>
            <a:r>
              <a:rPr lang="de-DE" b="1" dirty="0"/>
              <a:t>25 %</a:t>
            </a:r>
            <a:r>
              <a:rPr lang="de-DE" dirty="0"/>
              <a:t>, also * 0,25 … … </a:t>
            </a:r>
          </a:p>
          <a:p>
            <a:pPr marL="0" indent="0">
              <a:buNone/>
            </a:pPr>
            <a:r>
              <a:rPr lang="de-DE" dirty="0"/>
              <a:t>So erfolgt die </a:t>
            </a:r>
            <a:r>
              <a:rPr lang="de-DE" b="1" dirty="0"/>
              <a:t>Rechnung der Jahresleistung</a:t>
            </a:r>
            <a:r>
              <a:rPr lang="de-DE" dirty="0"/>
              <a:t>:</a:t>
            </a:r>
          </a:p>
          <a:p>
            <a:r>
              <a:rPr lang="de-DE" dirty="0"/>
              <a:t>142,4 MW * 8760 (Stunden des Jahres) = 1.247.424 MWh Megawattstunden Jahresleistung * </a:t>
            </a:r>
            <a:r>
              <a:rPr lang="de-DE" b="1" dirty="0"/>
              <a:t>0,25 Kapazitätsfaktor</a:t>
            </a:r>
            <a:r>
              <a:rPr lang="de-DE" dirty="0"/>
              <a:t> = 311.856 MWh, das sind 311 Gigawattstunden, das sind 0,3 Terawattstunden.</a:t>
            </a:r>
          </a:p>
          <a:p>
            <a:r>
              <a:rPr lang="de-DE" dirty="0"/>
              <a:t>Bei Landwindparks weiter im Binnenland mit nicht so viel Wind könnte man z.B. einen 0,20 Kapazitätsfaktor nehmen, um realistische Schätzwerte zu bekommen</a:t>
            </a:r>
          </a:p>
          <a:p>
            <a:r>
              <a:rPr lang="de-DE" dirty="0"/>
              <a:t>Offshore Windkraft erreicht bei sehr günstigem Wind teils einen Kapazitätsfaktor von </a:t>
            </a:r>
            <a:r>
              <a:rPr lang="de-DE" b="1" dirty="0"/>
              <a:t>40 %</a:t>
            </a:r>
            <a:r>
              <a:rPr lang="de-DE" dirty="0"/>
              <a:t>, also * 0,40 … </a:t>
            </a:r>
          </a:p>
          <a:p>
            <a:r>
              <a:rPr lang="de-DE" dirty="0"/>
              <a:t>Ein Atomkraftwerk läuft mit einem Kapazitätsfaktor von ca. 90 % durch, man könnte auch vereinfacht 100 % nehmen.</a:t>
            </a:r>
          </a:p>
          <a:p>
            <a:endParaRPr lang="de-DE" dirty="0"/>
          </a:p>
        </p:txBody>
      </p:sp>
    </p:spTree>
    <p:extLst>
      <p:ext uri="{BB962C8B-B14F-4D97-AF65-F5344CB8AC3E}">
        <p14:creationId xmlns:p14="http://schemas.microsoft.com/office/powerpoint/2010/main" val="24120225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E07155C-C3AC-BBC9-0C8D-537BC782AD11}"/>
              </a:ext>
            </a:extLst>
          </p:cNvPr>
          <p:cNvSpPr>
            <a:spLocks noGrp="1"/>
          </p:cNvSpPr>
          <p:nvPr>
            <p:ph idx="1"/>
          </p:nvPr>
        </p:nvSpPr>
        <p:spPr>
          <a:xfrm>
            <a:off x="657727" y="878305"/>
            <a:ext cx="10515600" cy="5979695"/>
          </a:xfrm>
        </p:spPr>
        <p:txBody>
          <a:bodyPr>
            <a:normAutofit fontScale="70000" lnSpcReduction="20000"/>
          </a:bodyPr>
          <a:lstStyle/>
          <a:p>
            <a:pPr marL="0" indent="0">
              <a:buNone/>
            </a:pPr>
            <a:r>
              <a:rPr lang="de-DE" dirty="0"/>
              <a:t>Solar und Wind müssen sich ergänzen. Derzeit reicht die weltweite Produktionskapazität nicht aus, um die Energiewende auf 150.000 TWh für die Welt nur mit einer Technik durchzuführen.</a:t>
            </a:r>
          </a:p>
          <a:p>
            <a:pPr marL="0" indent="0">
              <a:buNone/>
            </a:pPr>
            <a:r>
              <a:rPr lang="de-DE" dirty="0"/>
              <a:t>Bei Solar müsste dazu die Kapazität 4 </a:t>
            </a:r>
            <a:r>
              <a:rPr lang="de-DE" dirty="0" err="1"/>
              <a:t>fach</a:t>
            </a:r>
            <a:r>
              <a:rPr lang="de-DE" dirty="0"/>
              <a:t> ausgebaut werden, bei Wind 10 </a:t>
            </a:r>
            <a:r>
              <a:rPr lang="de-DE" dirty="0" err="1"/>
              <a:t>fach</a:t>
            </a:r>
            <a:r>
              <a:rPr lang="de-DE" dirty="0"/>
              <a:t>, das ist sportlich. </a:t>
            </a:r>
          </a:p>
          <a:p>
            <a:r>
              <a:rPr lang="de-DE" dirty="0"/>
              <a:t>Wie komme ich darauf?</a:t>
            </a:r>
          </a:p>
          <a:p>
            <a:r>
              <a:rPr lang="de-DE" dirty="0"/>
              <a:t>Die weltweite Solar Produktionskapazität beträgt derzeit 1100 GW (hauptsächlich in China, aber auch die USA und Europa wollen Solar Produktion wieder aufbauen, siehe Teil 3 meines Textes zum Thema Industriepolitik und Zollschutz). </a:t>
            </a:r>
          </a:p>
          <a:p>
            <a:r>
              <a:rPr lang="de-DE" dirty="0"/>
              <a:t>Vereinfacht auf 1000 GW, mit dem Kapazitätsfaktor 14 % gerechnet (also nicht ganz so schlecht wie im sonnenarmen Deutschland, als weltweiter </a:t>
            </a:r>
            <a:r>
              <a:rPr lang="de-DE" dirty="0" err="1"/>
              <a:t>pi</a:t>
            </a:r>
            <a:r>
              <a:rPr lang="de-DE" dirty="0"/>
              <a:t> mal Daumen Durchschnittswert) ergibt sich folgende Jahresleistung: </a:t>
            </a:r>
          </a:p>
          <a:p>
            <a:r>
              <a:rPr lang="de-DE" dirty="0">
                <a:highlight>
                  <a:srgbClr val="FFFF00"/>
                </a:highlight>
              </a:rPr>
              <a:t>Rechnet aus</a:t>
            </a:r>
            <a:r>
              <a:rPr lang="de-DE" dirty="0"/>
              <a:t>: 1000 GW * 8760 Stunden des Jahres = 8.760.000 … 8.760.000 * 0,14 der Kapazitätsfaktor = 1.226.400 Gigawattstunden = das sind 1226 Terawattstunden (das ist die Stromerzeugung die mit der derzeitigen Produktionskapazität weltweit über Solar im Jahr produziert werden bzw. dazu gebaut werden kann).</a:t>
            </a:r>
          </a:p>
          <a:p>
            <a:r>
              <a:rPr lang="de-DE" dirty="0">
                <a:highlight>
                  <a:srgbClr val="FFFF00"/>
                </a:highlight>
              </a:rPr>
              <a:t>Rechnet aus</a:t>
            </a:r>
            <a:r>
              <a:rPr lang="de-DE" dirty="0"/>
              <a:t>: Wie viel Terawattstunden Solar ergibt dies in 25 Jahren (wenn man die Produktionskapazität nicht erhöht, sondern auf dem heutigen Level lässt)?</a:t>
            </a:r>
          </a:p>
          <a:p>
            <a:r>
              <a:rPr lang="de-DE" dirty="0"/>
              <a:t>1226 * 25 = 30.650 TWh … </a:t>
            </a:r>
          </a:p>
          <a:p>
            <a:r>
              <a:rPr lang="de-DE" dirty="0">
                <a:highlight>
                  <a:srgbClr val="FFFF00"/>
                </a:highlight>
              </a:rPr>
              <a:t>Frage bzw. rechnet aus</a:t>
            </a:r>
            <a:r>
              <a:rPr lang="de-DE" dirty="0"/>
              <a:t>: Um wie viel muss man die Produktionskapazität bei Solar erhöhen, um, </a:t>
            </a:r>
            <a:r>
              <a:rPr lang="de-DE" u="sng" dirty="0"/>
              <a:t>sagen wir mal 100.000 Terawattstunden erreichen zu können? Der Rest von 50.000 Terawattstunden kann dann von Windenergie bereitgestellt werden (um die weltweiten 150.000 Terawattstunden zu erreichen)</a:t>
            </a:r>
            <a:r>
              <a:rPr lang="de-DE" dirty="0"/>
              <a:t>. </a:t>
            </a:r>
          </a:p>
          <a:p>
            <a:r>
              <a:rPr lang="de-DE" dirty="0"/>
              <a:t>Antwort: eben ca. 3-4 mal mehr. </a:t>
            </a:r>
          </a:p>
          <a:p>
            <a:endParaRPr lang="de-DE" dirty="0"/>
          </a:p>
        </p:txBody>
      </p:sp>
      <p:sp>
        <p:nvSpPr>
          <p:cNvPr id="2" name="Titel 1">
            <a:extLst>
              <a:ext uri="{FF2B5EF4-FFF2-40B4-BE49-F238E27FC236}">
                <a16:creationId xmlns:a16="http://schemas.microsoft.com/office/drawing/2014/main" id="{3C0B38DE-0169-9A73-3392-79075F867F54}"/>
              </a:ext>
            </a:extLst>
          </p:cNvPr>
          <p:cNvSpPr>
            <a:spLocks noGrp="1"/>
          </p:cNvSpPr>
          <p:nvPr>
            <p:ph type="title"/>
          </p:nvPr>
        </p:nvSpPr>
        <p:spPr>
          <a:xfrm>
            <a:off x="838200" y="100430"/>
            <a:ext cx="10515600" cy="777875"/>
          </a:xfrm>
        </p:spPr>
        <p:txBody>
          <a:bodyPr/>
          <a:lstStyle/>
          <a:p>
            <a:r>
              <a:rPr lang="de-DE" dirty="0"/>
              <a:t>Wie viel mehr Solar? </a:t>
            </a:r>
          </a:p>
        </p:txBody>
      </p:sp>
    </p:spTree>
    <p:extLst>
      <p:ext uri="{BB962C8B-B14F-4D97-AF65-F5344CB8AC3E}">
        <p14:creationId xmlns:p14="http://schemas.microsoft.com/office/powerpoint/2010/main" val="32954950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A81DD-42D1-9EBD-DC27-187BEF25B18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64AF5CD-A8C4-02AF-280A-169F35755BAF}"/>
              </a:ext>
            </a:extLst>
          </p:cNvPr>
          <p:cNvSpPr>
            <a:spLocks noGrp="1"/>
          </p:cNvSpPr>
          <p:nvPr>
            <p:ph idx="1"/>
          </p:nvPr>
        </p:nvSpPr>
        <p:spPr>
          <a:xfrm>
            <a:off x="838200" y="822084"/>
            <a:ext cx="10515600" cy="6035916"/>
          </a:xfrm>
        </p:spPr>
        <p:txBody>
          <a:bodyPr>
            <a:normAutofit fontScale="77500" lnSpcReduction="20000"/>
          </a:bodyPr>
          <a:lstStyle/>
          <a:p>
            <a:r>
              <a:rPr lang="de-DE" dirty="0"/>
              <a:t>Wind: Im Jahr 2023 wurde weltweit (!) ‚nur‘ 116,6 GW pro Jahr hinzugebaut. Die Produktionskapazität dürfte etwas mehr betragen, gehen wir mal von 120 GW pro Jahr aus. Wie viele Terawattstunden schafft man mit 120 GW? 120 GW * 8760 = 1.051.200 * 0,26 (Kapazitätsfaktor, als Zwischenwert zwischen Landwind und Offshore, siehe oben) = 273.312 GWh, das sind pro Jahr 273 Terawattstunden (die weltweit über Solar im Jahr produziert werden bzw. dazu gebaut werden können) …</a:t>
            </a:r>
          </a:p>
          <a:p>
            <a:r>
              <a:rPr lang="de-DE" dirty="0"/>
              <a:t>Wie viel ist das in Werder </a:t>
            </a:r>
            <a:r>
              <a:rPr lang="de-DE" dirty="0" err="1"/>
              <a:t>Kessin</a:t>
            </a:r>
            <a:r>
              <a:rPr lang="de-DE" dirty="0"/>
              <a:t>? </a:t>
            </a:r>
          </a:p>
          <a:p>
            <a:r>
              <a:rPr lang="de-DE" dirty="0">
                <a:highlight>
                  <a:srgbClr val="FFFF00"/>
                </a:highlight>
              </a:rPr>
              <a:t>Rechnet aus</a:t>
            </a:r>
            <a:r>
              <a:rPr lang="de-DE" dirty="0"/>
              <a:t>: 116.600 / 140 = 832 Windparks von der Werder </a:t>
            </a:r>
            <a:r>
              <a:rPr lang="de-DE" dirty="0" err="1"/>
              <a:t>Kessin</a:t>
            </a:r>
            <a:r>
              <a:rPr lang="de-DE" dirty="0"/>
              <a:t>-Größe (bei 6 Windkraftanlagen Herstellern: Vestas, Nordex, Siemens Gamesa, Enercon, GE </a:t>
            </a:r>
            <a:r>
              <a:rPr lang="de-DE" dirty="0" err="1"/>
              <a:t>Renewable</a:t>
            </a:r>
            <a:r>
              <a:rPr lang="de-DE" dirty="0"/>
              <a:t> Energy, </a:t>
            </a:r>
            <a:r>
              <a:rPr lang="de-DE" dirty="0" err="1"/>
              <a:t>Mingyang</a:t>
            </a:r>
            <a:r>
              <a:rPr lang="de-DE" dirty="0"/>
              <a:t> - / 6 gerechnet: pro Hersteller immerhin __138_ Windparks – bei 7,5 MW a 18,6 Windräder … also pro Hersteller 139 * 18,6 = __________ Windkraftanlagen)</a:t>
            </a:r>
          </a:p>
          <a:p>
            <a:r>
              <a:rPr lang="de-DE" dirty="0"/>
              <a:t>Wie viel Terawattstunden Wind ergibt ein Ausbautempo von 116,6 GW in 25 Jahren (wenn man die Produktionskapazität nicht erhöht, sondern auf dem heutigen Level lässt)? ______________________________</a:t>
            </a:r>
          </a:p>
          <a:p>
            <a:r>
              <a:rPr lang="de-DE" dirty="0"/>
              <a:t>Um wie viel muss man die Produktionskapazität bei Wind erhöhen, um die restlichen 50.000 Terawattstunden bereitzustellen (Solar übernimmt 100.000 Terawattstunden),  um die weltweiten 150.000 Terawattstunden zu erreichen.</a:t>
            </a:r>
          </a:p>
          <a:p>
            <a:r>
              <a:rPr lang="de-DE" dirty="0"/>
              <a:t>(Offshore Wind wird hier weggelassen, es ist zu aufwendig, allein die Installationsschiffe und </a:t>
            </a:r>
            <a:r>
              <a:rPr lang="de-DE" dirty="0" err="1"/>
              <a:t>Konverterplattformen</a:t>
            </a:r>
            <a:r>
              <a:rPr lang="de-DE" dirty="0"/>
              <a:t> kann man nicht in den nötigen Stückzahlen bauen. Allein denkbar wäre eine ‚Billig-Offshore‘-Bewegung, etwa in Brasilien, hier könnten Offshore-Anlagen küstennah auf dem Kontinentalschelf, teilweise in Wassertiefen von 5-20 Meter gebaut werden, mit Transformatoren auf dem Land).  </a:t>
            </a:r>
          </a:p>
          <a:p>
            <a:endParaRPr lang="de-DE" dirty="0"/>
          </a:p>
          <a:p>
            <a:endParaRPr lang="de-DE" dirty="0"/>
          </a:p>
        </p:txBody>
      </p:sp>
      <p:sp>
        <p:nvSpPr>
          <p:cNvPr id="2" name="Titel 1">
            <a:extLst>
              <a:ext uri="{FF2B5EF4-FFF2-40B4-BE49-F238E27FC236}">
                <a16:creationId xmlns:a16="http://schemas.microsoft.com/office/drawing/2014/main" id="{60B1546B-E51E-F7ED-B3FA-A138518B804E}"/>
              </a:ext>
            </a:extLst>
          </p:cNvPr>
          <p:cNvSpPr>
            <a:spLocks noGrp="1"/>
          </p:cNvSpPr>
          <p:nvPr>
            <p:ph type="title"/>
          </p:nvPr>
        </p:nvSpPr>
        <p:spPr>
          <a:xfrm>
            <a:off x="838200" y="100430"/>
            <a:ext cx="10515600" cy="777875"/>
          </a:xfrm>
        </p:spPr>
        <p:txBody>
          <a:bodyPr/>
          <a:lstStyle/>
          <a:p>
            <a:r>
              <a:rPr lang="de-DE" dirty="0"/>
              <a:t>Wie viel mehr Wind? </a:t>
            </a:r>
          </a:p>
        </p:txBody>
      </p:sp>
    </p:spTree>
    <p:extLst>
      <p:ext uri="{BB962C8B-B14F-4D97-AF65-F5344CB8AC3E}">
        <p14:creationId xmlns:p14="http://schemas.microsoft.com/office/powerpoint/2010/main" val="19172457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2E85DCE-7F02-B62B-0E8A-81EFADBF8263}"/>
              </a:ext>
            </a:extLst>
          </p:cNvPr>
          <p:cNvSpPr>
            <a:spLocks noGrp="1"/>
          </p:cNvSpPr>
          <p:nvPr>
            <p:ph idx="1"/>
          </p:nvPr>
        </p:nvSpPr>
        <p:spPr>
          <a:xfrm>
            <a:off x="838200" y="822084"/>
            <a:ext cx="10515600" cy="6035916"/>
          </a:xfrm>
        </p:spPr>
        <p:txBody>
          <a:bodyPr>
            <a:normAutofit fontScale="70000" lnSpcReduction="20000"/>
          </a:bodyPr>
          <a:lstStyle/>
          <a:p>
            <a:r>
              <a:rPr lang="de-DE" dirty="0"/>
              <a:t>Wind: Im Jahr 2023 wurde weltweit (!) ‚nur‘ 116,6 GW pro Jahr hinzugebaut. Die Produktionskapazität dürfte etwas mehr betragen, gehen wir mal von 120 GW pro Jahr aus. Wie viele Terawattstunden schafft man mit 120 GW? 120 GW * 8760 = 1.051.200 * 0,26 (Kapazitätsfaktor, als Zwischenwert zwischen Landwind und Offshore, siehe oben) = 273.312 GWh, das sind pro Jahr 273 Terawattstunden (die weltweit über Solar im Jahr produziert werden bzw. dazu gebaut werden können) …</a:t>
            </a:r>
          </a:p>
          <a:p>
            <a:r>
              <a:rPr lang="de-DE" dirty="0"/>
              <a:t>Wie viel ist das in Werder </a:t>
            </a:r>
            <a:r>
              <a:rPr lang="de-DE" dirty="0" err="1"/>
              <a:t>Kessin</a:t>
            </a:r>
            <a:r>
              <a:rPr lang="de-DE" dirty="0"/>
              <a:t>? </a:t>
            </a:r>
          </a:p>
          <a:p>
            <a:r>
              <a:rPr lang="de-DE" dirty="0">
                <a:highlight>
                  <a:srgbClr val="FFFF00"/>
                </a:highlight>
              </a:rPr>
              <a:t>Rechnet aus</a:t>
            </a:r>
            <a:r>
              <a:rPr lang="de-DE" dirty="0"/>
              <a:t>: 116.600 / 140 = 832 Windparks von der Werder </a:t>
            </a:r>
            <a:r>
              <a:rPr lang="de-DE" dirty="0" err="1"/>
              <a:t>Kessin</a:t>
            </a:r>
            <a:r>
              <a:rPr lang="de-DE" dirty="0"/>
              <a:t>-Größe (bei 6 Windkraftanlagen Herstellern: Vestas, Nordex, Siemens Gamesa, Enercon, GE </a:t>
            </a:r>
            <a:r>
              <a:rPr lang="de-DE" dirty="0" err="1"/>
              <a:t>Renewable</a:t>
            </a:r>
            <a:r>
              <a:rPr lang="de-DE" dirty="0"/>
              <a:t> Energy, </a:t>
            </a:r>
            <a:r>
              <a:rPr lang="de-DE" dirty="0" err="1"/>
              <a:t>Mingyang</a:t>
            </a:r>
            <a:r>
              <a:rPr lang="de-DE" dirty="0"/>
              <a:t> - / 6 gerechnet: pro Hersteller immerhin _138_ Windparks – bei 7,5 MW a 18,6 Windräder … also pro Hersteller 139 * 18,6 = _2585_ Windkraftanlagen)</a:t>
            </a:r>
          </a:p>
          <a:p>
            <a:r>
              <a:rPr lang="de-DE" dirty="0"/>
              <a:t>Wie viel Terawattstunden Wind ergibt ein Ausbautempo von 116,6 GW in 25 Jahren (wenn man die Produktionskapazität nicht erhöht, sondern auf dem heutigen Level lässt)? _s.o. 120 GW = 273 TWh pro Jahr * 25 = 6825 TWh … aber wir brauchen für 50.000 TWh diesen Wert * 7, also muss die Produktionskapazität von Windenergie 7fach ausgebaut werden. </a:t>
            </a:r>
          </a:p>
          <a:p>
            <a:r>
              <a:rPr lang="de-DE" dirty="0"/>
              <a:t>Um wie viel muss man die Produktionskapazität bei Wind erhöhen, um die restlichen 50.000 Terawattstunden bereitzustellen: * 7 (Solar übernimmt 100.000 Terawattstunden, hier * 3 oder *4),  um die weltweiten 150.000 Terawattstunden zu erreichen.</a:t>
            </a:r>
          </a:p>
          <a:p>
            <a:r>
              <a:rPr lang="de-DE" dirty="0"/>
              <a:t>(Offshore Wind wird hier weggelassen, es ist zu aufwendig, allein die Installationsschiffe und </a:t>
            </a:r>
            <a:r>
              <a:rPr lang="de-DE" dirty="0" err="1"/>
              <a:t>Konverterplattformen</a:t>
            </a:r>
            <a:r>
              <a:rPr lang="de-DE" dirty="0"/>
              <a:t> kann man nicht in den nötigen Stückzahlen bauen. Allein denkbar wäre eine ‚Billig-Offshore‘-Bewegung, etwa in Brasilien, hier könnten Offshore-Anlagen küstennah auf dem Kontinentalschelf, teilweise in Wassertiefen von 5-20 Meter gebaut werden, mit Transformatoren auf dem Land).  </a:t>
            </a:r>
          </a:p>
          <a:p>
            <a:endParaRPr lang="de-DE" dirty="0"/>
          </a:p>
          <a:p>
            <a:endParaRPr lang="de-DE" dirty="0"/>
          </a:p>
        </p:txBody>
      </p:sp>
      <p:sp>
        <p:nvSpPr>
          <p:cNvPr id="2" name="Titel 1">
            <a:extLst>
              <a:ext uri="{FF2B5EF4-FFF2-40B4-BE49-F238E27FC236}">
                <a16:creationId xmlns:a16="http://schemas.microsoft.com/office/drawing/2014/main" id="{EA977C85-AF93-EA0E-FE60-61128FD2F5CE}"/>
              </a:ext>
            </a:extLst>
          </p:cNvPr>
          <p:cNvSpPr>
            <a:spLocks noGrp="1"/>
          </p:cNvSpPr>
          <p:nvPr>
            <p:ph type="title"/>
          </p:nvPr>
        </p:nvSpPr>
        <p:spPr>
          <a:xfrm>
            <a:off x="838200" y="100430"/>
            <a:ext cx="10515600" cy="777875"/>
          </a:xfrm>
        </p:spPr>
        <p:txBody>
          <a:bodyPr/>
          <a:lstStyle/>
          <a:p>
            <a:r>
              <a:rPr lang="de-DE" dirty="0"/>
              <a:t>Wie viel mehr Wind? </a:t>
            </a:r>
          </a:p>
        </p:txBody>
      </p:sp>
    </p:spTree>
    <p:extLst>
      <p:ext uri="{BB962C8B-B14F-4D97-AF65-F5344CB8AC3E}">
        <p14:creationId xmlns:p14="http://schemas.microsoft.com/office/powerpoint/2010/main" val="3583502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014093-4314-3D1D-EFF1-4EAE4A9076AC}"/>
              </a:ext>
            </a:extLst>
          </p:cNvPr>
          <p:cNvSpPr>
            <a:spLocks noGrp="1"/>
          </p:cNvSpPr>
          <p:nvPr>
            <p:ph type="title"/>
          </p:nvPr>
        </p:nvSpPr>
        <p:spPr>
          <a:xfrm>
            <a:off x="838200" y="365125"/>
            <a:ext cx="10515600" cy="994443"/>
          </a:xfrm>
        </p:spPr>
        <p:txBody>
          <a:bodyPr/>
          <a:lstStyle/>
          <a:p>
            <a:r>
              <a:rPr lang="de-DE" dirty="0">
                <a:highlight>
                  <a:srgbClr val="FFFF00"/>
                </a:highlight>
              </a:rPr>
              <a:t>Frage: Was folgt aus den Rechnungen?</a:t>
            </a:r>
          </a:p>
        </p:txBody>
      </p:sp>
      <p:sp>
        <p:nvSpPr>
          <p:cNvPr id="3" name="Inhaltsplatzhalter 2">
            <a:extLst>
              <a:ext uri="{FF2B5EF4-FFF2-40B4-BE49-F238E27FC236}">
                <a16:creationId xmlns:a16="http://schemas.microsoft.com/office/drawing/2014/main" id="{7CBA4256-E9B6-7CA1-9C05-5DC4370994BE}"/>
              </a:ext>
            </a:extLst>
          </p:cNvPr>
          <p:cNvSpPr>
            <a:spLocks noGrp="1"/>
          </p:cNvSpPr>
          <p:nvPr>
            <p:ph idx="1"/>
          </p:nvPr>
        </p:nvSpPr>
        <p:spPr/>
        <p:txBody>
          <a:bodyPr/>
          <a:lstStyle/>
          <a:p>
            <a:r>
              <a:rPr lang="de-DE" dirty="0"/>
              <a:t>Was muss passieren, damit wir bis 2050 genug Solar und Windenergie haben?</a:t>
            </a:r>
          </a:p>
          <a:p>
            <a:r>
              <a:rPr lang="de-DE" dirty="0"/>
              <a:t>Wie erhöht man am besten die Kapazität? Durch Subventionen des Staates? Durch erhöhten Ausbau erneuerbarer Energien? Wie wird dieser überhaupt finanziert?</a:t>
            </a:r>
          </a:p>
          <a:p>
            <a:r>
              <a:rPr lang="de-DE" dirty="0"/>
              <a:t>Welche anderen Gerätschaften brauchen wir für die Energiewende, z.B. für die Systeme gesicherter Leistungen?</a:t>
            </a:r>
          </a:p>
          <a:p>
            <a:r>
              <a:rPr lang="de-DE" dirty="0"/>
              <a:t>Was fehlt dir / euch, was muss man noch wissen bzw. ausrechnen?</a:t>
            </a:r>
          </a:p>
        </p:txBody>
      </p:sp>
    </p:spTree>
    <p:extLst>
      <p:ext uri="{BB962C8B-B14F-4D97-AF65-F5344CB8AC3E}">
        <p14:creationId xmlns:p14="http://schemas.microsoft.com/office/powerpoint/2010/main" val="12689223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C6D9DB-3981-21AA-E730-EBF4C366BBA4}"/>
              </a:ext>
            </a:extLst>
          </p:cNvPr>
          <p:cNvSpPr>
            <a:spLocks noGrp="1"/>
          </p:cNvSpPr>
          <p:nvPr>
            <p:ph type="title"/>
          </p:nvPr>
        </p:nvSpPr>
        <p:spPr>
          <a:xfrm>
            <a:off x="838200" y="2766218"/>
            <a:ext cx="10515600" cy="1325563"/>
          </a:xfrm>
        </p:spPr>
        <p:txBody>
          <a:bodyPr/>
          <a:lstStyle/>
          <a:p>
            <a:pPr algn="ctr"/>
            <a:r>
              <a:rPr lang="de-DE" dirty="0"/>
              <a:t>Wie bekommen wir die Industrietransformation hin?</a:t>
            </a:r>
          </a:p>
        </p:txBody>
      </p:sp>
    </p:spTree>
    <p:extLst>
      <p:ext uri="{BB962C8B-B14F-4D97-AF65-F5344CB8AC3E}">
        <p14:creationId xmlns:p14="http://schemas.microsoft.com/office/powerpoint/2010/main" val="28681408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23A051C-400C-5E95-E07F-212847F1695A}"/>
              </a:ext>
            </a:extLst>
          </p:cNvPr>
          <p:cNvSpPr>
            <a:spLocks noGrp="1"/>
          </p:cNvSpPr>
          <p:nvPr>
            <p:ph idx="1"/>
          </p:nvPr>
        </p:nvSpPr>
        <p:spPr>
          <a:xfrm>
            <a:off x="838200" y="1290957"/>
            <a:ext cx="10515600" cy="5548788"/>
          </a:xfrm>
        </p:spPr>
        <p:txBody>
          <a:bodyPr>
            <a:normAutofit fontScale="70000" lnSpcReduction="20000"/>
          </a:bodyPr>
          <a:lstStyle/>
          <a:p>
            <a:r>
              <a:rPr lang="de-DE" dirty="0"/>
              <a:t>Wir brauchen günstigen Strom. Die Kosten für erneuerbare Energien sind aus meiner Sicht immer noch zu hoch, dies kann man an Berechnungen von Kosten für Kredite und Einnahmen aus dem Strom berechnen. Oft braucht man 15 bis 20 Cent pro kWh, damit man die Kredite innerhalb von 10 Jahren zurückzahlen kann, im ganz günstigen Fall kommt man auf 10 Cent pro kWh. Dies sind allerdings meine privaten Rechnungen, die Stromkosten in der Fraunhofer ISI Studie Stromgestehungskosten liegen niedriger. </a:t>
            </a:r>
          </a:p>
          <a:p>
            <a:r>
              <a:rPr lang="de-DE" dirty="0"/>
              <a:t>Auch für wasserstofffähige Gaskraftwerke gilt, dass die Kosten sinken müssen, hier muss man vielleicht kleinere, bestehende Anlagen umrüsten. Freileitungen waren vor einigen Jahren mal viel günstiger. Dies muss sich ändern, damit die Preise für Strom deutlich heruntergehen können, die wäre generell gut das Wirtschaftswachstum, aber vor allem deshalb gut, damit z.B. Elektrostahl international wettbewerbsfähig bleibt und vielleicht sogar einige Chemieprodukte trotz Energiewende. </a:t>
            </a:r>
          </a:p>
          <a:p>
            <a:r>
              <a:rPr lang="de-DE" dirty="0"/>
              <a:t>Wir brauchen günstigen Wasserstoff, auch hier brauchen wir günstige erneuerbare Energien, günstige Elektrolyseure und wasserstofffähige Gaskraftwerke, denn die alkalischen Wasserelektrolyseure müssen kontinuierlich durchlaufen. </a:t>
            </a:r>
          </a:p>
          <a:p>
            <a:r>
              <a:rPr lang="de-DE" dirty="0"/>
              <a:t>Aber dies hilft nicht in allen Fällen: </a:t>
            </a:r>
            <a:r>
              <a:rPr lang="de-DE" u="sng" dirty="0"/>
              <a:t>Im Bereich Stahl, aber vor allem im Bereich Chemie wird es – </a:t>
            </a:r>
            <a:r>
              <a:rPr lang="de-DE" i="1" u="sng" dirty="0"/>
              <a:t>so ist zumindest mein Eindruck </a:t>
            </a:r>
            <a:r>
              <a:rPr lang="de-DE" u="sng" dirty="0"/>
              <a:t>-  in bestimmten Produktebereichen nicht möglich sein, so niedrige Preise wie heute zu erzeugen</a:t>
            </a:r>
            <a:r>
              <a:rPr lang="de-DE" dirty="0"/>
              <a:t>. Hier hilft nur </a:t>
            </a:r>
            <a:r>
              <a:rPr lang="de-DE" b="1" dirty="0"/>
              <a:t>ein koordinierter Sprung auf ein neues, höheres Preisniveau</a:t>
            </a:r>
            <a:r>
              <a:rPr lang="de-DE" dirty="0"/>
              <a:t> und </a:t>
            </a:r>
            <a:r>
              <a:rPr lang="de-DE" b="1" dirty="0"/>
              <a:t>ein Schutz vor günstigen Importen durch die CBAM Klimazölle</a:t>
            </a:r>
            <a:r>
              <a:rPr lang="de-DE" dirty="0"/>
              <a:t> und </a:t>
            </a:r>
            <a:r>
              <a:rPr lang="de-DE" b="1" dirty="0"/>
              <a:t>zur Not auch durch sonstige Schutzzölle</a:t>
            </a:r>
            <a:r>
              <a:rPr lang="de-DE" dirty="0"/>
              <a:t>. Dadurch bleibt immerhin der europäische Markt für die europäischen Firmen reserviert. </a:t>
            </a:r>
            <a:r>
              <a:rPr lang="de-DE" b="1" u="sng" dirty="0"/>
              <a:t>Dennoch wird dies zum Rückgang von Exporten und Arbeitsplatzverlusten führen, vor allem auch weil Deutschland so hohe Exporte im Stahl- und Chemiebereich hat. </a:t>
            </a:r>
          </a:p>
        </p:txBody>
      </p:sp>
      <p:sp>
        <p:nvSpPr>
          <p:cNvPr id="4" name="Titel 1">
            <a:extLst>
              <a:ext uri="{FF2B5EF4-FFF2-40B4-BE49-F238E27FC236}">
                <a16:creationId xmlns:a16="http://schemas.microsoft.com/office/drawing/2014/main" id="{0456C10C-2A4A-31D6-B7B1-24171D47962C}"/>
              </a:ext>
            </a:extLst>
          </p:cNvPr>
          <p:cNvSpPr txBox="1">
            <a:spLocks/>
          </p:cNvSpPr>
          <p:nvPr/>
        </p:nvSpPr>
        <p:spPr>
          <a:xfrm>
            <a:off x="967451" y="-346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Wie bekommen wir die Industrietransformation hin?</a:t>
            </a:r>
          </a:p>
        </p:txBody>
      </p:sp>
    </p:spTree>
    <p:extLst>
      <p:ext uri="{BB962C8B-B14F-4D97-AF65-F5344CB8AC3E}">
        <p14:creationId xmlns:p14="http://schemas.microsoft.com/office/powerpoint/2010/main" val="27232273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C426C-5F0B-8254-C5C2-4AFF6B28D825}"/>
              </a:ext>
            </a:extLst>
          </p:cNvPr>
          <p:cNvSpPr>
            <a:spLocks noGrp="1"/>
          </p:cNvSpPr>
          <p:nvPr>
            <p:ph type="title"/>
          </p:nvPr>
        </p:nvSpPr>
        <p:spPr>
          <a:xfrm>
            <a:off x="838200" y="18255"/>
            <a:ext cx="10515600" cy="1325563"/>
          </a:xfrm>
        </p:spPr>
        <p:txBody>
          <a:bodyPr/>
          <a:lstStyle/>
          <a:p>
            <a:r>
              <a:rPr lang="de-DE" dirty="0"/>
              <a:t>Wie bekommen wir die Industrietransformation hin?</a:t>
            </a:r>
          </a:p>
        </p:txBody>
      </p:sp>
      <p:sp>
        <p:nvSpPr>
          <p:cNvPr id="3" name="Inhaltsplatzhalter 2">
            <a:extLst>
              <a:ext uri="{FF2B5EF4-FFF2-40B4-BE49-F238E27FC236}">
                <a16:creationId xmlns:a16="http://schemas.microsoft.com/office/drawing/2014/main" id="{5203A4BD-BB99-E5A0-F063-C19BD6918380}"/>
              </a:ext>
            </a:extLst>
          </p:cNvPr>
          <p:cNvSpPr>
            <a:spLocks noGrp="1"/>
          </p:cNvSpPr>
          <p:nvPr>
            <p:ph idx="1"/>
          </p:nvPr>
        </p:nvSpPr>
        <p:spPr>
          <a:xfrm>
            <a:off x="838200" y="1343818"/>
            <a:ext cx="10515600" cy="5514182"/>
          </a:xfrm>
        </p:spPr>
        <p:txBody>
          <a:bodyPr>
            <a:normAutofit fontScale="85000" lnSpcReduction="20000"/>
          </a:bodyPr>
          <a:lstStyle/>
          <a:p>
            <a:pPr marL="0" indent="0">
              <a:buNone/>
            </a:pPr>
            <a:r>
              <a:rPr lang="de-DE" dirty="0"/>
              <a:t>Stahl </a:t>
            </a:r>
          </a:p>
          <a:p>
            <a:r>
              <a:rPr lang="de-DE" dirty="0" err="1"/>
              <a:t>Midrex</a:t>
            </a:r>
            <a:r>
              <a:rPr lang="de-DE" dirty="0"/>
              <a:t>-Direktreduktionsanlagen können zuerst teils mit Erdgas und Wasserstoff, später mit Wasserstoff laufen.</a:t>
            </a:r>
          </a:p>
          <a:p>
            <a:r>
              <a:rPr lang="de-DE" dirty="0"/>
              <a:t>Einige Anlagen können als Elektrostahlanlagen über Eisenschwamm bzw. Pellets laufen, die mit Strom erwärmt werden, die braucht aber einen günstigen Strompreis.</a:t>
            </a:r>
          </a:p>
          <a:p>
            <a:r>
              <a:rPr lang="de-DE" dirty="0"/>
              <a:t>Höhere Wasserstoffkosten werden teils in Produkten auffangbar sein: Stahlkosten sind z.B. nur ein Teil von Autokosten.</a:t>
            </a:r>
          </a:p>
          <a:p>
            <a:r>
              <a:rPr lang="de-DE" dirty="0"/>
              <a:t>Aber Wettbewerbsfähigkeit auf dem Weltmarkt kann dennoch darunter leiden, Arbeitslosigkeit kann Folge sein. Europa hat hohe Stahlexporte, vor allem Deutschland ist dafür verantwortlich.</a:t>
            </a:r>
          </a:p>
          <a:p>
            <a:r>
              <a:rPr lang="de-DE" dirty="0"/>
              <a:t>In Deutschland müssen 14 Hochöfen umgebaut werden, in Europa ca. 50. In Deutschland ist schon </a:t>
            </a:r>
            <a:r>
              <a:rPr lang="de-DE" dirty="0" err="1"/>
              <a:t>Acelor</a:t>
            </a:r>
            <a:r>
              <a:rPr lang="de-DE" dirty="0"/>
              <a:t> Mittal in Bremen aus dem Umbau ausgestiegen. Ein indischer Konzern, der Duisburg kaufen will, macht den Kauf von Staatshilfen abhängig.</a:t>
            </a:r>
          </a:p>
          <a:p>
            <a:r>
              <a:rPr lang="de-DE" dirty="0"/>
              <a:t>Rechnet man 3 Mrd. Euro für den Umbau sind dies 42 Mrd. für Deutschland, 150 Mrd. insgesamt für Europa.</a:t>
            </a:r>
          </a:p>
        </p:txBody>
      </p:sp>
    </p:spTree>
    <p:extLst>
      <p:ext uri="{BB962C8B-B14F-4D97-AF65-F5344CB8AC3E}">
        <p14:creationId xmlns:p14="http://schemas.microsoft.com/office/powerpoint/2010/main" val="30116889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2C25F1A-B9E1-0E45-7189-E14C5DFFC2AD}"/>
              </a:ext>
            </a:extLst>
          </p:cNvPr>
          <p:cNvSpPr>
            <a:spLocks noGrp="1"/>
          </p:cNvSpPr>
          <p:nvPr>
            <p:ph idx="1"/>
          </p:nvPr>
        </p:nvSpPr>
        <p:spPr>
          <a:xfrm>
            <a:off x="838200" y="118978"/>
            <a:ext cx="10515600" cy="6739022"/>
          </a:xfrm>
        </p:spPr>
        <p:txBody>
          <a:bodyPr>
            <a:normAutofit fontScale="47500" lnSpcReduction="20000"/>
          </a:bodyPr>
          <a:lstStyle/>
          <a:p>
            <a:r>
              <a:rPr lang="de-DE" dirty="0"/>
              <a:t>Chemie:</a:t>
            </a:r>
          </a:p>
          <a:p>
            <a:r>
              <a:rPr lang="de-DE" dirty="0"/>
              <a:t>Wir haben sehr hohe Chemieexporte</a:t>
            </a:r>
          </a:p>
          <a:p>
            <a:r>
              <a:rPr lang="de-DE" dirty="0"/>
              <a:t>Es gibt noch keine Anlagen, an denen man sehen könnte, wie die Preisniveaus nach der Energiewende aussehen könnten, wenn man auf Wasserstoff umstellt. </a:t>
            </a:r>
          </a:p>
          <a:p>
            <a:r>
              <a:rPr lang="de-DE" dirty="0"/>
              <a:t>Eines ist klar, es wird sehr drastische Preissteigerungen im Bereich Chemie geben. Z.B. bei grünem Naphtha und grünem Kerosin … Flüge werden irgendwann sehr teuer werden … </a:t>
            </a:r>
          </a:p>
          <a:p>
            <a:r>
              <a:rPr lang="de-DE" dirty="0"/>
              <a:t>Dies liegt nicht nur an einem hohen Wasserstoffpreis, den man mit günstigen erneuerbaren Energien drücken könnte, sondern daran, dass die neuen chemischen Prozesse komplex sind, z.B. zur Herstellung von grünem Naphtha, das bisher aus Öl hergestellt wurde, braucht man die vierstufige Fischer-Tropsch-Prozess mit der umgekehrten Wasser-Gas-Verschiebereaktion, der Synthesegasherstellung (H2 und CO) und dem Fischer-Tropsch-Prozess und dem nachfolgenden </a:t>
            </a:r>
            <a:r>
              <a:rPr lang="de-DE" dirty="0" err="1"/>
              <a:t>Hydrocracking</a:t>
            </a:r>
            <a:r>
              <a:rPr lang="de-DE" dirty="0"/>
              <a:t> … daran kann man zwar einen konventionellen </a:t>
            </a:r>
            <a:r>
              <a:rPr lang="de-DE" dirty="0" err="1"/>
              <a:t>Steamchracker</a:t>
            </a:r>
            <a:r>
              <a:rPr lang="de-DE" dirty="0"/>
              <a:t> weiter betreiben, aber es ist klar, dass dies alles viel teurer wird. Im konventionellen </a:t>
            </a:r>
            <a:r>
              <a:rPr lang="de-DE" dirty="0" err="1"/>
              <a:t>Steamchracker</a:t>
            </a:r>
            <a:r>
              <a:rPr lang="de-DE" dirty="0"/>
              <a:t> werden normalerweise auch </a:t>
            </a:r>
            <a:r>
              <a:rPr lang="de-DE" dirty="0" err="1"/>
              <a:t>Ethlyen</a:t>
            </a:r>
            <a:r>
              <a:rPr lang="de-DE" dirty="0"/>
              <a:t> und Propylen, Plastikgrundstoffe hergestellt. Dies wird fortan zu teuer, deshalb muss dies dann über den:</a:t>
            </a:r>
          </a:p>
          <a:p>
            <a:r>
              <a:rPr lang="de-DE" dirty="0"/>
              <a:t>Methanol-zu-Olefinen Prozess erfolgen.</a:t>
            </a:r>
          </a:p>
          <a:p>
            <a:r>
              <a:rPr lang="de-DE" dirty="0"/>
              <a:t>Auch den Methanol-zu-Aromaten Prozess wird es geben. </a:t>
            </a:r>
          </a:p>
          <a:p>
            <a:r>
              <a:rPr lang="de-DE" dirty="0"/>
              <a:t>Diese beiden Prozesse sollen generell günstiger sein, benötigen aber auch Wasserstoff.</a:t>
            </a:r>
          </a:p>
          <a:p>
            <a:r>
              <a:rPr lang="de-DE" dirty="0"/>
              <a:t>Zu erwarten sind also – </a:t>
            </a:r>
            <a:r>
              <a:rPr lang="de-DE" i="1" dirty="0"/>
              <a:t>so ist zumindest meine Eindruck </a:t>
            </a:r>
            <a:r>
              <a:rPr lang="de-DE" dirty="0"/>
              <a:t>- unterschiedliche Preisniveaus für Chemieprodukte, aber eines ist klar: mit einer wasserstoffbasierten Chemie kann man nicht mit Länder mit günstigem Erdgas, also die USA und die Ölstaaten konkurrieren, d.h. auch dass die Chemieindustrie ihre Exporte verlieren wird und es zu hohen Arbeitsplatzverlusten kommen wird … aber durch die CBAM Zölle wird der europäische Markt dann abgeschottet und die Chemieindustrie kann dann immerhin für den großen europäischen Markt weiterproduzieren … dadurch können viele Chemiestandorte erhalten werden … sicher aber nicht alle …</a:t>
            </a:r>
          </a:p>
          <a:p>
            <a:r>
              <a:rPr lang="de-DE" dirty="0"/>
              <a:t>Da diese Anlagen als Großanlagen aber noch nicht gebaut wurden (35 Jahre nach dem der Klimawandel bekannt ist), kann die Öffentlichkeit und die Politik diesen Kosten immer noch nicht definitiv einschätzen. (eine Fischer-Tropsch Anlage hat die Firma </a:t>
            </a:r>
            <a:r>
              <a:rPr lang="de-DE" dirty="0" err="1"/>
              <a:t>Interatec</a:t>
            </a:r>
            <a:r>
              <a:rPr lang="de-DE" dirty="0"/>
              <a:t> in Frankfurt gebaut, eine grüne Haber-Bosch Anlagen wird derzeit in Neom und wohl bei 2028 in Indien gebaut, siehe die Uniper AM Green Energy Pressemitteilung.</a:t>
            </a:r>
          </a:p>
          <a:p>
            <a:r>
              <a:rPr lang="de-DE" dirty="0"/>
              <a:t>Dazu kommt, dass die Chemieindustrie an der Energiewende nicht interessiert ist, die Shareholder der Chemiefirmen sind daran interessiert, Geld zu verdienen, nicht Geld für die Energiewende zu sparen und dann 2030 hohe Milliardensummen in den Umbau zu finanzieren. Sie ziehen alles Geld aus den Unternehmen heraus. Dies führt dazu, dass es sein kann, dass der Staat den Umbau über einen Umbauplan durchführen muss und dabei auch teils Chemieanlagen verstaatlichen muss bzw. für einige Zeit mit einer staatlichen Trägergesellschaft übernehmen muss, dann die Chemie ist für den Fortbestand der modernen Welt </a:t>
            </a:r>
            <a:r>
              <a:rPr lang="de-DE" dirty="0" err="1"/>
              <a:t>unerläßlich</a:t>
            </a:r>
            <a:r>
              <a:rPr lang="de-DE" dirty="0"/>
              <a:t>. Dasselbe gilt für Stahl. </a:t>
            </a:r>
          </a:p>
          <a:p>
            <a:r>
              <a:rPr lang="de-DE" dirty="0"/>
              <a:t>Es gibt 50 Steamcracker in Europa … aber da diese nicht mehr in dieser Form erhalten werden </a:t>
            </a:r>
            <a:r>
              <a:rPr lang="de-DE" dirty="0" err="1"/>
              <a:t>werden</a:t>
            </a:r>
            <a:r>
              <a:rPr lang="de-DE" dirty="0"/>
              <a:t>, und neue Anlagen dazukommen, kann man daraus schwer die Umbaukosten schätzen. Schätzt man, dass 50 Chemieanlagen umgebaut werden müssen und dies pro Anlage 5 Mrd. kostet, dann sind dies: 250 Mrd. Euro.</a:t>
            </a:r>
          </a:p>
          <a:p>
            <a:r>
              <a:rPr lang="de-DE" dirty="0"/>
              <a:t>Insgesamt gesehen kann man die Stahl- und Chemieindustrie Europa vielleicht für 400 Mrd. umbauen. </a:t>
            </a:r>
          </a:p>
          <a:p>
            <a:endParaRPr lang="de-DE" dirty="0"/>
          </a:p>
        </p:txBody>
      </p:sp>
    </p:spTree>
    <p:extLst>
      <p:ext uri="{BB962C8B-B14F-4D97-AF65-F5344CB8AC3E}">
        <p14:creationId xmlns:p14="http://schemas.microsoft.com/office/powerpoint/2010/main" val="16814521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02D88E-9436-046D-9274-E36F36048CE2}"/>
              </a:ext>
            </a:extLst>
          </p:cNvPr>
          <p:cNvSpPr>
            <a:spLocks noGrp="1"/>
          </p:cNvSpPr>
          <p:nvPr>
            <p:ph type="title"/>
          </p:nvPr>
        </p:nvSpPr>
        <p:spPr>
          <a:xfrm>
            <a:off x="838200" y="115747"/>
            <a:ext cx="10515600" cy="822587"/>
          </a:xfrm>
        </p:spPr>
        <p:txBody>
          <a:bodyPr/>
          <a:lstStyle/>
          <a:p>
            <a:r>
              <a:rPr lang="de-DE" dirty="0"/>
              <a:t>Umbaupläne für Stahl und Chemie in Europa</a:t>
            </a:r>
          </a:p>
        </p:txBody>
      </p:sp>
      <p:sp>
        <p:nvSpPr>
          <p:cNvPr id="3" name="Inhaltsplatzhalter 2">
            <a:extLst>
              <a:ext uri="{FF2B5EF4-FFF2-40B4-BE49-F238E27FC236}">
                <a16:creationId xmlns:a16="http://schemas.microsoft.com/office/drawing/2014/main" id="{8C773712-B491-1175-B5D3-E2ADB52EA5F9}"/>
              </a:ext>
            </a:extLst>
          </p:cNvPr>
          <p:cNvSpPr>
            <a:spLocks noGrp="1"/>
          </p:cNvSpPr>
          <p:nvPr>
            <p:ph idx="1"/>
          </p:nvPr>
        </p:nvSpPr>
        <p:spPr>
          <a:xfrm>
            <a:off x="838200" y="938334"/>
            <a:ext cx="10515600" cy="5919666"/>
          </a:xfrm>
        </p:spPr>
        <p:txBody>
          <a:bodyPr>
            <a:normAutofit fontScale="62500" lnSpcReduction="20000"/>
          </a:bodyPr>
          <a:lstStyle/>
          <a:p>
            <a:r>
              <a:rPr lang="de-DE" dirty="0"/>
              <a:t>Das Europäische Emissionshandelssystem ETS kann für Firmen mit niedrigen Energiekosten funktionieren, ist aber weniger gut für Stahl und Chemie, denn hier haben Firmen den Anreiz den Umbau immer wieder herauszuzögen und in dieser Zeit Geld zu verdienen, worunter grüne Firmen leiden. </a:t>
            </a:r>
          </a:p>
          <a:p>
            <a:r>
              <a:rPr lang="de-DE" dirty="0"/>
              <a:t>Deshalb muss es einen koordinierten Sprung auf ein neues Preisniveau und einen Umbauplan für Stahl und Chemie in Europa geben: 2030 bis 2033 Stahl und 2033 bis 2037 Chemie. </a:t>
            </a:r>
          </a:p>
          <a:p>
            <a:r>
              <a:rPr lang="de-DE" dirty="0"/>
              <a:t>Dies geht nur auf der Ebene der EU, sonst hat ein Land Vorteile … die EU hat in der Europäische Gemeinschaft für Kohle und Stahl bereits einmal den Stahlsektor gelenkt und auch Durchgriffsrechte gehabt. </a:t>
            </a:r>
          </a:p>
          <a:p>
            <a:r>
              <a:rPr lang="de-DE" dirty="0"/>
              <a:t>50 Hochöfen müssen in Europa umgebaut werden, von 2030 bis 2033, danach erfolgt ein Sprung auf ein neues Preisniveau und der CBAM-Außenschutz.</a:t>
            </a:r>
          </a:p>
          <a:p>
            <a:r>
              <a:rPr lang="de-DE" dirty="0"/>
              <a:t>50 Steamcracker müssen in Europa umgebaut werden bzw. die Methanol-zu-Olefinen und Methanol-zu-Aromaten Anlagen neu gebaut werden</a:t>
            </a:r>
          </a:p>
          <a:p>
            <a:r>
              <a:rPr lang="de-DE" dirty="0"/>
              <a:t>Einige Raffinerien müssen bestehen bleiben, für Bitumen und andere Anwendungen.</a:t>
            </a:r>
          </a:p>
          <a:p>
            <a:r>
              <a:rPr lang="de-DE" dirty="0"/>
              <a:t>Nicht alle Chemieanwendungen können umgebaut werden. Dafür müssen Post-</a:t>
            </a:r>
            <a:r>
              <a:rPr lang="de-DE" dirty="0" err="1"/>
              <a:t>Combustion</a:t>
            </a:r>
            <a:r>
              <a:rPr lang="de-DE" dirty="0"/>
              <a:t> Anlagen eingebaut werden.</a:t>
            </a:r>
          </a:p>
          <a:p>
            <a:r>
              <a:rPr lang="de-DE" dirty="0"/>
              <a:t>Im Hintergrund müssen massiv erneuerbare Energien, Elektrolyseure und wasserstofffähige Gaskraftwerke ausgebaut werden, es muss in Deutschland </a:t>
            </a:r>
            <a:r>
              <a:rPr lang="de-DE" dirty="0" err="1"/>
              <a:t>ca</a:t>
            </a:r>
            <a:r>
              <a:rPr lang="de-DE" dirty="0"/>
              <a:t>, 3 Mill. Tonnen Wasserstoff bis 2033 geben für die Stahlwerke, es muss wenigstens 20 größere Systeme gesicherter Leistung geben … </a:t>
            </a:r>
          </a:p>
          <a:p>
            <a:pPr marL="0" indent="0">
              <a:buNone/>
            </a:pPr>
            <a:r>
              <a:rPr lang="de-DE" dirty="0"/>
              <a:t>Auch die Zementindustrie baut zögerlich um, deren Umbau muss politisch erzwungen werden, diese Industrie hat keine finanziellen Probleme, sie kann in die ca. 40 deutschen Zementwerke ohne Probleme Post-</a:t>
            </a:r>
            <a:r>
              <a:rPr lang="de-DE" dirty="0" err="1"/>
              <a:t>Combustion</a:t>
            </a:r>
            <a:r>
              <a:rPr lang="de-DE" dirty="0"/>
              <a:t> Anlagen einbauen und das aufgefangenen CO2 in Druckspeichern zwischenlagern, bis man es in der Chemieindustrie ab 2033 benutzen kann. Die Zementindustrie braucht keinen staatlichen Subventionen … bekommt aber derzeit welche … </a:t>
            </a:r>
          </a:p>
          <a:p>
            <a:pPr marL="0" indent="0">
              <a:buNone/>
            </a:pPr>
            <a:r>
              <a:rPr lang="de-DE" dirty="0">
                <a:highlight>
                  <a:srgbClr val="FFFF00"/>
                </a:highlight>
              </a:rPr>
              <a:t>Fragen: Wie kann man die Idee eines Umbauplans einschätzen, ist das sinnvoll oder eher fragwürdig? Kann das ETS doch alles machen? Was ist das ETS?</a:t>
            </a:r>
          </a:p>
        </p:txBody>
      </p:sp>
    </p:spTree>
    <p:extLst>
      <p:ext uri="{BB962C8B-B14F-4D97-AF65-F5344CB8AC3E}">
        <p14:creationId xmlns:p14="http://schemas.microsoft.com/office/powerpoint/2010/main" val="1115188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5BE396-1006-34B2-9DBF-58FA33855060}"/>
              </a:ext>
            </a:extLst>
          </p:cNvPr>
          <p:cNvSpPr>
            <a:spLocks noGrp="1"/>
          </p:cNvSpPr>
          <p:nvPr>
            <p:ph type="title"/>
          </p:nvPr>
        </p:nvSpPr>
        <p:spPr>
          <a:xfrm>
            <a:off x="838200" y="18255"/>
            <a:ext cx="10515600" cy="961459"/>
          </a:xfrm>
        </p:spPr>
        <p:txBody>
          <a:bodyPr/>
          <a:lstStyle/>
          <a:p>
            <a:r>
              <a:rPr lang="de-DE" dirty="0"/>
              <a:t>Kosten für Wasserstoff </a:t>
            </a:r>
          </a:p>
        </p:txBody>
      </p:sp>
      <p:sp>
        <p:nvSpPr>
          <p:cNvPr id="3" name="Inhaltsplatzhalter 2">
            <a:extLst>
              <a:ext uri="{FF2B5EF4-FFF2-40B4-BE49-F238E27FC236}">
                <a16:creationId xmlns:a16="http://schemas.microsoft.com/office/drawing/2014/main" id="{334123F9-244A-984C-9AF5-7E2F1F61A7D0}"/>
              </a:ext>
            </a:extLst>
          </p:cNvPr>
          <p:cNvSpPr>
            <a:spLocks noGrp="1"/>
          </p:cNvSpPr>
          <p:nvPr>
            <p:ph idx="1"/>
          </p:nvPr>
        </p:nvSpPr>
        <p:spPr>
          <a:xfrm>
            <a:off x="838200" y="1107168"/>
            <a:ext cx="10515600" cy="4351338"/>
          </a:xfrm>
        </p:spPr>
        <p:txBody>
          <a:bodyPr>
            <a:normAutofit fontScale="92500" lnSpcReduction="10000"/>
          </a:bodyPr>
          <a:lstStyle/>
          <a:p>
            <a:r>
              <a:rPr lang="de-DE" dirty="0"/>
              <a:t>Ich gehe hier von der Schätzung aus, dass man 60 kWh Strom pro 1 kg grünen Wasserstoff bei der Elektrolyse braucht.</a:t>
            </a:r>
          </a:p>
          <a:p>
            <a:pPr marL="0" indent="0">
              <a:buNone/>
            </a:pPr>
            <a:r>
              <a:rPr lang="de-DE" dirty="0"/>
              <a:t>Der Preis von Wasserstoff aus der Elektrolyse hängt ganz stark davon ab, wie viel Strom kostet.</a:t>
            </a:r>
          </a:p>
          <a:p>
            <a:r>
              <a:rPr lang="de-DE" dirty="0"/>
              <a:t>0,01 Euro Strompreis pro kWh (1 Cent) -&gt; 0,01 * 60 kWh pro 1 kg Wasserstoff, 0,60 Euro * 1000 = 600 Euro pro 1 Tonne Wasserstoff.</a:t>
            </a:r>
          </a:p>
          <a:p>
            <a:r>
              <a:rPr lang="de-DE" dirty="0"/>
              <a:t>0,10 Euro Strompreis pro kWh (10 Cent) -&gt; 0,10 * 60 kWh pro 1 kg Wasserstoff, 6 Euro * 1000 = 6000 Euro pro 1 Tonne Wasserstoff.</a:t>
            </a:r>
          </a:p>
          <a:p>
            <a:pPr marL="0" indent="0">
              <a:buNone/>
            </a:pPr>
            <a:r>
              <a:rPr lang="de-DE" dirty="0"/>
              <a:t>(von einem solchen Preis, noch etwa höher, 8 bis 10 Euro pro kg, geht in einem aktuellen Interview u.a. Gunnar </a:t>
            </a:r>
            <a:r>
              <a:rPr lang="de-DE" dirty="0" err="1"/>
              <a:t>Groebler</a:t>
            </a:r>
            <a:r>
              <a:rPr lang="de-DE" dirty="0"/>
              <a:t>, der Chef von Salzgitter Stahl aus)</a:t>
            </a:r>
          </a:p>
        </p:txBody>
      </p:sp>
    </p:spTree>
    <p:extLst>
      <p:ext uri="{BB962C8B-B14F-4D97-AF65-F5344CB8AC3E}">
        <p14:creationId xmlns:p14="http://schemas.microsoft.com/office/powerpoint/2010/main" val="139054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D133C-6486-0439-021C-CADD1E68509C}"/>
              </a:ext>
            </a:extLst>
          </p:cNvPr>
          <p:cNvSpPr>
            <a:spLocks noGrp="1"/>
          </p:cNvSpPr>
          <p:nvPr>
            <p:ph type="title"/>
          </p:nvPr>
        </p:nvSpPr>
        <p:spPr>
          <a:xfrm>
            <a:off x="838200" y="223612"/>
            <a:ext cx="10515600" cy="756104"/>
          </a:xfrm>
        </p:spPr>
        <p:txBody>
          <a:bodyPr>
            <a:normAutofit/>
          </a:bodyPr>
          <a:lstStyle/>
          <a:p>
            <a:r>
              <a:rPr lang="de-DE" dirty="0"/>
              <a:t>Jahresleistung Solarpark Barth</a:t>
            </a:r>
          </a:p>
        </p:txBody>
      </p:sp>
      <p:sp>
        <p:nvSpPr>
          <p:cNvPr id="3" name="Inhaltsplatzhalter 2">
            <a:extLst>
              <a:ext uri="{FF2B5EF4-FFF2-40B4-BE49-F238E27FC236}">
                <a16:creationId xmlns:a16="http://schemas.microsoft.com/office/drawing/2014/main" id="{0349E5C4-FDAA-8DDD-9F7F-37A637207F61}"/>
              </a:ext>
            </a:extLst>
          </p:cNvPr>
          <p:cNvSpPr>
            <a:spLocks noGrp="1"/>
          </p:cNvSpPr>
          <p:nvPr>
            <p:ph idx="1"/>
          </p:nvPr>
        </p:nvSpPr>
        <p:spPr>
          <a:xfrm>
            <a:off x="609600" y="1098575"/>
            <a:ext cx="10515600" cy="5298620"/>
          </a:xfrm>
        </p:spPr>
        <p:txBody>
          <a:bodyPr>
            <a:normAutofit fontScale="92500" lnSpcReduction="20000"/>
          </a:bodyPr>
          <a:lstStyle/>
          <a:p>
            <a:pPr marL="0" indent="0">
              <a:buNone/>
            </a:pPr>
            <a:r>
              <a:rPr lang="de-DE" dirty="0"/>
              <a:t>Die Leistung des Solarparks Barth ist 68,7 MW (Bauabschnitte 1 bis 4) </a:t>
            </a:r>
          </a:p>
          <a:p>
            <a:pPr marL="0" indent="0">
              <a:buNone/>
            </a:pPr>
            <a:r>
              <a:rPr lang="de-DE" dirty="0"/>
              <a:t>Leistung MW * 8760 (Stunden des Jahres) = _____________MWh</a:t>
            </a:r>
          </a:p>
          <a:p>
            <a:pPr marL="0" indent="0">
              <a:buNone/>
            </a:pPr>
            <a:r>
              <a:rPr lang="de-DE" dirty="0"/>
              <a:t>______________ MWh * Kapazitätsfaktor = tatsächliche Jahresleistung</a:t>
            </a:r>
          </a:p>
          <a:p>
            <a:pPr marL="0" indent="0">
              <a:buNone/>
            </a:pPr>
            <a:r>
              <a:rPr lang="de-DE" dirty="0">
                <a:highlight>
                  <a:srgbClr val="FFFF00"/>
                </a:highlight>
              </a:rPr>
              <a:t>Rechnet aus</a:t>
            </a:r>
            <a:r>
              <a:rPr lang="de-DE" dirty="0"/>
              <a:t>: </a:t>
            </a:r>
          </a:p>
          <a:p>
            <a:pPr marL="0" indent="0">
              <a:buNone/>
            </a:pPr>
            <a:r>
              <a:rPr lang="de-DE" dirty="0"/>
              <a:t>68,7 MW Leistung * 8760 (Stunden des Jahres) = ____601.812_____ MWh</a:t>
            </a:r>
          </a:p>
          <a:p>
            <a:pPr marL="0" indent="0">
              <a:buNone/>
            </a:pPr>
            <a:r>
              <a:rPr lang="de-DE" dirty="0"/>
              <a:t>Nun noch den Solar-Deutschland-Kapazitätsfaktor: </a:t>
            </a:r>
          </a:p>
          <a:p>
            <a:pPr marL="0" indent="0">
              <a:buNone/>
            </a:pPr>
            <a:r>
              <a:rPr lang="de-DE" dirty="0"/>
              <a:t>______ 601.812 _________ MWh * 0,1 = </a:t>
            </a:r>
          </a:p>
          <a:p>
            <a:pPr marL="0" indent="0">
              <a:buNone/>
            </a:pPr>
            <a:r>
              <a:rPr lang="de-DE" dirty="0"/>
              <a:t>________60.181______________ MWh.</a:t>
            </a:r>
          </a:p>
          <a:p>
            <a:pPr marL="0" indent="0">
              <a:buNone/>
            </a:pPr>
            <a:r>
              <a:rPr lang="de-DE" dirty="0"/>
              <a:t>Nun die Größenordnungen verändern und auf Gigawatt und TWh umstellen:</a:t>
            </a:r>
          </a:p>
          <a:p>
            <a:pPr marL="0" indent="0">
              <a:buNone/>
            </a:pPr>
            <a:r>
              <a:rPr lang="de-DE" dirty="0"/>
              <a:t>das sind _________60_____ Gigawattstunden (GWh) (000 Nullen weg),</a:t>
            </a:r>
          </a:p>
          <a:p>
            <a:pPr marL="0" indent="0">
              <a:buNone/>
            </a:pPr>
            <a:r>
              <a:rPr lang="de-DE" dirty="0"/>
              <a:t>das sind ______0,06____ Terawattstunden ( TWh) (nochmal 000 Nullen weg, wenn nicht 1 Terawatt erreicht wird, sondern nur Gigawatt, bitte als Kommawert bzw. 0,00 schreiben)</a:t>
            </a:r>
          </a:p>
        </p:txBody>
      </p:sp>
    </p:spTree>
    <p:extLst>
      <p:ext uri="{BB962C8B-B14F-4D97-AF65-F5344CB8AC3E}">
        <p14:creationId xmlns:p14="http://schemas.microsoft.com/office/powerpoint/2010/main" val="1390484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BE5AA-0744-175C-2517-C638C4382763}"/>
              </a:ext>
            </a:extLst>
          </p:cNvPr>
          <p:cNvSpPr>
            <a:spLocks noGrp="1"/>
          </p:cNvSpPr>
          <p:nvPr>
            <p:ph type="title"/>
          </p:nvPr>
        </p:nvSpPr>
        <p:spPr>
          <a:xfrm>
            <a:off x="838200" y="0"/>
            <a:ext cx="10515600" cy="1009651"/>
          </a:xfrm>
        </p:spPr>
        <p:txBody>
          <a:bodyPr/>
          <a:lstStyle/>
          <a:p>
            <a:r>
              <a:rPr lang="de-DE" dirty="0"/>
              <a:t>Kosten für Wasserstoff</a:t>
            </a:r>
          </a:p>
        </p:txBody>
      </p:sp>
      <p:sp>
        <p:nvSpPr>
          <p:cNvPr id="3" name="Inhaltsplatzhalter 2">
            <a:extLst>
              <a:ext uri="{FF2B5EF4-FFF2-40B4-BE49-F238E27FC236}">
                <a16:creationId xmlns:a16="http://schemas.microsoft.com/office/drawing/2014/main" id="{1002375B-BF54-D38C-952D-EDEF01FECD38}"/>
              </a:ext>
            </a:extLst>
          </p:cNvPr>
          <p:cNvSpPr>
            <a:spLocks noGrp="1"/>
          </p:cNvSpPr>
          <p:nvPr>
            <p:ph idx="1"/>
          </p:nvPr>
        </p:nvSpPr>
        <p:spPr>
          <a:xfrm>
            <a:off x="838200" y="1253331"/>
            <a:ext cx="10515600" cy="4351338"/>
          </a:xfrm>
        </p:spPr>
        <p:txBody>
          <a:bodyPr>
            <a:normAutofit fontScale="92500" lnSpcReduction="10000"/>
          </a:bodyPr>
          <a:lstStyle/>
          <a:p>
            <a:r>
              <a:rPr lang="de-DE" dirty="0"/>
              <a:t>Wenn man es schafft 1 Tonnen Wasserstoff für 600 Euro herzustellen (mit 0,01 Euro Stromkosten pro kWh), dann kommt man dem heutigen Erdgaspreisen nahe:</a:t>
            </a:r>
          </a:p>
          <a:p>
            <a:r>
              <a:rPr lang="de-DE" dirty="0"/>
              <a:t>Dreisatz:</a:t>
            </a:r>
          </a:p>
          <a:p>
            <a:pPr marL="0" indent="0">
              <a:buNone/>
            </a:pPr>
            <a:r>
              <a:rPr lang="de-DE" dirty="0"/>
              <a:t>33.330 kWh Energie in Form von 1 Tonnen Wasserstoff kostet 600 Euro</a:t>
            </a:r>
          </a:p>
          <a:p>
            <a:pPr marL="0" indent="0">
              <a:buNone/>
            </a:pPr>
            <a:r>
              <a:rPr lang="de-DE" dirty="0"/>
              <a:t>1 kWh Energie kostet somit 600 / 33.330 = also 0,018 Euro bzw. 1,8 Cent.</a:t>
            </a:r>
          </a:p>
          <a:p>
            <a:pPr marL="0" indent="0">
              <a:buNone/>
            </a:pPr>
            <a:r>
              <a:rPr lang="de-DE" dirty="0"/>
              <a:t>Das liegt genau bei den heutigen Erdgaspreisen, die in kWh Energie notiert werden, siehe Erdgaspreise Statistisches Bundesamt. </a:t>
            </a:r>
          </a:p>
          <a:p>
            <a:pPr marL="0" indent="0">
              <a:buNone/>
            </a:pPr>
            <a:r>
              <a:rPr lang="de-DE" dirty="0"/>
              <a:t>2020 lagen die Preise im 2 </a:t>
            </a:r>
            <a:r>
              <a:rPr lang="de-DE" dirty="0" err="1"/>
              <a:t>Hj</a:t>
            </a:r>
            <a:r>
              <a:rPr lang="de-DE" dirty="0"/>
              <a:t>. etwa bei 1,8 Cent pro 1 kWh (Verbrauch über 1.111.111 MWh und mehr), das waren die Traumpreise der Industrie in den 2010er Jahren, heute liegt der Erdgaspreis bei 5,3 Cent im 1 </a:t>
            </a:r>
            <a:r>
              <a:rPr lang="de-DE" dirty="0" err="1"/>
              <a:t>Hj</a:t>
            </a:r>
            <a:r>
              <a:rPr lang="de-DE" dirty="0"/>
              <a:t>. 2025.</a:t>
            </a:r>
          </a:p>
        </p:txBody>
      </p:sp>
    </p:spTree>
    <p:extLst>
      <p:ext uri="{BB962C8B-B14F-4D97-AF65-F5344CB8AC3E}">
        <p14:creationId xmlns:p14="http://schemas.microsoft.com/office/powerpoint/2010/main" val="5397730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E414D9-D3CF-02EC-06A9-975301C91046}"/>
              </a:ext>
            </a:extLst>
          </p:cNvPr>
          <p:cNvSpPr>
            <a:spLocks noGrp="1"/>
          </p:cNvSpPr>
          <p:nvPr>
            <p:ph type="title"/>
          </p:nvPr>
        </p:nvSpPr>
        <p:spPr>
          <a:xfrm>
            <a:off x="838200" y="293916"/>
            <a:ext cx="10515600" cy="1028700"/>
          </a:xfrm>
        </p:spPr>
        <p:txBody>
          <a:bodyPr>
            <a:normAutofit fontScale="90000"/>
          </a:bodyPr>
          <a:lstStyle/>
          <a:p>
            <a:r>
              <a:rPr lang="de-DE" dirty="0"/>
              <a:t>Mit 700 Mrd. staatlicher Subventionen für günstigen Wasserstoff für die Industrie könnte man die Preise frei setzen …</a:t>
            </a:r>
          </a:p>
        </p:txBody>
      </p:sp>
      <p:sp>
        <p:nvSpPr>
          <p:cNvPr id="3" name="Inhaltsplatzhalter 2">
            <a:extLst>
              <a:ext uri="{FF2B5EF4-FFF2-40B4-BE49-F238E27FC236}">
                <a16:creationId xmlns:a16="http://schemas.microsoft.com/office/drawing/2014/main" id="{1449C106-35F0-7FF2-9941-DF9AC6EA2474}"/>
              </a:ext>
            </a:extLst>
          </p:cNvPr>
          <p:cNvSpPr>
            <a:spLocks noGrp="1"/>
          </p:cNvSpPr>
          <p:nvPr>
            <p:ph idx="1"/>
          </p:nvPr>
        </p:nvSpPr>
        <p:spPr>
          <a:xfrm>
            <a:off x="838200" y="1632858"/>
            <a:ext cx="10515600" cy="5225142"/>
          </a:xfrm>
        </p:spPr>
        <p:txBody>
          <a:bodyPr>
            <a:normAutofit fontScale="85000" lnSpcReduction="20000"/>
          </a:bodyPr>
          <a:lstStyle/>
          <a:p>
            <a:r>
              <a:rPr lang="de-DE" dirty="0"/>
              <a:t>2727 Landwindparks Werder </a:t>
            </a:r>
            <a:r>
              <a:rPr lang="de-DE" dirty="0" err="1"/>
              <a:t>Kessin</a:t>
            </a:r>
            <a:r>
              <a:rPr lang="de-DE" dirty="0"/>
              <a:t> aufbauen, die 220 Mill. Euro pro Windpark kosten, würden ca. 600 Mrd. Euro kosten. </a:t>
            </a:r>
          </a:p>
          <a:p>
            <a:r>
              <a:rPr lang="de-DE" dirty="0"/>
              <a:t>2727 Windparks Werder </a:t>
            </a:r>
            <a:r>
              <a:rPr lang="de-DE" dirty="0" err="1"/>
              <a:t>Kessin</a:t>
            </a:r>
            <a:r>
              <a:rPr lang="de-DE" dirty="0"/>
              <a:t> * 0,3 TWh = 818 TWh, also könnten 2727 dieser Windparks zusammen 818 TWh Strom bereitstellen. </a:t>
            </a:r>
          </a:p>
          <a:p>
            <a:r>
              <a:rPr lang="de-DE" dirty="0"/>
              <a:t>Ein 100 MW Elektrolyseur verbraucht 100 MW * 8760 = 876.000 MW, das sind 876 Gigawattstunden, 1000 solcher Elektrolyseure brauchen dann 876 TWh Strom. 876 TWh sind 2930 Werder </a:t>
            </a:r>
            <a:r>
              <a:rPr lang="de-DE" dirty="0" err="1"/>
              <a:t>Kessin</a:t>
            </a:r>
            <a:r>
              <a:rPr lang="de-DE" dirty="0"/>
              <a:t> Windparks, also etwa mehr. </a:t>
            </a:r>
          </a:p>
          <a:p>
            <a:r>
              <a:rPr lang="de-DE" dirty="0"/>
              <a:t>Pro 100 MW Elektrolyseur kann man im Jahr 10.000 Wasserstoff herstellen. Mit 1000 100 MW Elektrolyseuren kann man im Jahr 10.000.000 Tonnen Wasserstoff herstellen: 3,6 Mill. Tonnen für Stahl und 6 Mill. Tonnen für die Chemie.</a:t>
            </a:r>
          </a:p>
          <a:p>
            <a:r>
              <a:rPr lang="de-DE" dirty="0"/>
              <a:t>600 Mrd. Euro für die Windparks und 100 Mrd. Euro für die Elektrolyseure sind 700 Mrd. Euro. Dazu kämen noch die Freileitungen, die Wasserstoffpipelines, die Wasserstoffspeicher und wasserstofffähige Gaskraftwerke für die wenigen Wochen der Dunkelflaute im Jahre. </a:t>
            </a:r>
          </a:p>
          <a:p>
            <a:r>
              <a:rPr lang="de-DE" dirty="0"/>
              <a:t>Wie dem auch sei, mit einer reinen, staatlichen Subvention von 700 Mrd. könnte man den Preis vom Strom bestimmen und Strom für 1 Cent abgeben. Damit läge man auf den Erdgaspreisniveau von 2020 … </a:t>
            </a:r>
          </a:p>
        </p:txBody>
      </p:sp>
    </p:spTree>
    <p:extLst>
      <p:ext uri="{BB962C8B-B14F-4D97-AF65-F5344CB8AC3E}">
        <p14:creationId xmlns:p14="http://schemas.microsoft.com/office/powerpoint/2010/main" val="10412727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8F7CB7-538A-F0CD-240C-CEDCF1A0EB30}"/>
              </a:ext>
            </a:extLst>
          </p:cNvPr>
          <p:cNvSpPr>
            <a:spLocks noGrp="1"/>
          </p:cNvSpPr>
          <p:nvPr>
            <p:ph type="title"/>
          </p:nvPr>
        </p:nvSpPr>
        <p:spPr>
          <a:xfrm>
            <a:off x="838200" y="0"/>
            <a:ext cx="10515600" cy="1009651"/>
          </a:xfrm>
        </p:spPr>
        <p:txBody>
          <a:bodyPr/>
          <a:lstStyle/>
          <a:p>
            <a:r>
              <a:rPr lang="de-DE" dirty="0"/>
              <a:t>Preis für erneuerbare Energien halbieren …</a:t>
            </a:r>
          </a:p>
        </p:txBody>
      </p:sp>
      <p:sp>
        <p:nvSpPr>
          <p:cNvPr id="3" name="Inhaltsplatzhalter 2">
            <a:extLst>
              <a:ext uri="{FF2B5EF4-FFF2-40B4-BE49-F238E27FC236}">
                <a16:creationId xmlns:a16="http://schemas.microsoft.com/office/drawing/2014/main" id="{C4A553D3-C8DA-8950-95A4-3AE6F87CA487}"/>
              </a:ext>
            </a:extLst>
          </p:cNvPr>
          <p:cNvSpPr>
            <a:spLocks noGrp="1"/>
          </p:cNvSpPr>
          <p:nvPr>
            <p:ph idx="1"/>
          </p:nvPr>
        </p:nvSpPr>
        <p:spPr>
          <a:xfrm>
            <a:off x="838200" y="1253331"/>
            <a:ext cx="10515600" cy="4351338"/>
          </a:xfrm>
        </p:spPr>
        <p:txBody>
          <a:bodyPr>
            <a:normAutofit fontScale="92500" lnSpcReduction="10000"/>
          </a:bodyPr>
          <a:lstStyle/>
          <a:p>
            <a:r>
              <a:rPr lang="de-DE" dirty="0"/>
              <a:t>Windkraft muss in die Massenproduktion überführt werden, dann könnte man vielleicht einen Werder </a:t>
            </a:r>
            <a:r>
              <a:rPr lang="de-DE" dirty="0" err="1"/>
              <a:t>Kessin</a:t>
            </a:r>
            <a:r>
              <a:rPr lang="de-DE" dirty="0"/>
              <a:t> Windpark nicht für 220 Mill. Euro, sondern für 100 Mill. Euro bauen. Dies würde zu halb so hohen Strompreisen führen (etwa von 5 Cent pro kWh). Dies könnte man durch eine Absicherung der Abnahme von Windenergieanlagen über Kreditbürgschaften oder staatliche Abnahmegarantien kostengünstig fördern, siehe dazu den sehr guten Dena/</a:t>
            </a:r>
            <a:r>
              <a:rPr lang="de-DE" dirty="0" err="1"/>
              <a:t>StiPE</a:t>
            </a:r>
            <a:r>
              <a:rPr lang="de-DE" dirty="0"/>
              <a:t> Bericht 2022. </a:t>
            </a:r>
          </a:p>
          <a:p>
            <a:r>
              <a:rPr lang="de-DE" dirty="0"/>
              <a:t>Auch für Solarenergie gilt dies … und die anderen Komponenten der Energiewende: Elektrolyseure etwa, hier wir erwartet, dass sie 2030 aufgrund von Kostenvorteilen durch Massenfertigung nicht mehr 100 Mill. Euro, sondern 50 Mill. Euro kosten (für einen 100 MW Elektrolyseur, der 10.000 Tonnen Wasserstoff im Jahr herstellt).</a:t>
            </a:r>
          </a:p>
        </p:txBody>
      </p:sp>
    </p:spTree>
    <p:extLst>
      <p:ext uri="{BB962C8B-B14F-4D97-AF65-F5344CB8AC3E}">
        <p14:creationId xmlns:p14="http://schemas.microsoft.com/office/powerpoint/2010/main" val="4205771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2996E9-3DAE-E536-9086-D11161FA6E03}"/>
              </a:ext>
            </a:extLst>
          </p:cNvPr>
          <p:cNvSpPr>
            <a:spLocks noGrp="1"/>
          </p:cNvSpPr>
          <p:nvPr>
            <p:ph type="title"/>
          </p:nvPr>
        </p:nvSpPr>
        <p:spPr>
          <a:xfrm>
            <a:off x="838200" y="1"/>
            <a:ext cx="10515600" cy="828136"/>
          </a:xfrm>
        </p:spPr>
        <p:txBody>
          <a:bodyPr/>
          <a:lstStyle/>
          <a:p>
            <a:r>
              <a:rPr lang="de-DE" dirty="0"/>
              <a:t>… aber was würde es helfen?</a:t>
            </a:r>
          </a:p>
        </p:txBody>
      </p:sp>
      <p:sp>
        <p:nvSpPr>
          <p:cNvPr id="3" name="Inhaltsplatzhalter 2">
            <a:extLst>
              <a:ext uri="{FF2B5EF4-FFF2-40B4-BE49-F238E27FC236}">
                <a16:creationId xmlns:a16="http://schemas.microsoft.com/office/drawing/2014/main" id="{2524EE35-FF92-CD97-1A93-6D340B9C8172}"/>
              </a:ext>
            </a:extLst>
          </p:cNvPr>
          <p:cNvSpPr>
            <a:spLocks noGrp="1"/>
          </p:cNvSpPr>
          <p:nvPr>
            <p:ph idx="1"/>
          </p:nvPr>
        </p:nvSpPr>
        <p:spPr>
          <a:xfrm>
            <a:off x="838200" y="960032"/>
            <a:ext cx="10515600" cy="5604669"/>
          </a:xfrm>
        </p:spPr>
        <p:txBody>
          <a:bodyPr>
            <a:normAutofit fontScale="70000" lnSpcReduction="20000"/>
          </a:bodyPr>
          <a:lstStyle/>
          <a:p>
            <a:r>
              <a:rPr lang="de-DE" u="sng" dirty="0"/>
              <a:t>Damit ist aber immer noch nicht sicher, ob bestimmte Chemieprodukte, siehe grünes Naphtha, dann günstiger werden als Naphtha aus Erdöl oder Propylen und Ethylen aus Erdgas (siehe die spezielle Erdgaschemie in den USA). </a:t>
            </a:r>
            <a:r>
              <a:rPr lang="de-DE" dirty="0"/>
              <a:t>Eine große oder wenigstens mittelgroße Anlage ist hier bisher nicht gebaut worden, ist gibt nur die neue kleine Fischer-Tropsch INERATEC-Anlage in Frankfurt. Man könnte es mit dem Methanol-zu-Olefinen Prozess allerdings wenigstens mal probieren, ob man so günstiges Propylen und Ethylen herstellen kann!!!! Von 1985 bis 1995 war eine mit grauem Methanol betriebene Methanol-</a:t>
            </a:r>
            <a:r>
              <a:rPr lang="de-DE" dirty="0" err="1"/>
              <a:t>to</a:t>
            </a:r>
            <a:r>
              <a:rPr lang="de-DE" dirty="0"/>
              <a:t>-</a:t>
            </a:r>
            <a:r>
              <a:rPr lang="de-DE" dirty="0" err="1"/>
              <a:t>Aromatics</a:t>
            </a:r>
            <a:r>
              <a:rPr lang="de-DE" dirty="0"/>
              <a:t> Fabrik von Exxon Mobil in </a:t>
            </a:r>
            <a:r>
              <a:rPr lang="de-DE" dirty="0" err="1"/>
              <a:t>Motunui</a:t>
            </a:r>
            <a:r>
              <a:rPr lang="de-DE" dirty="0"/>
              <a:t> in Neuseeland in Betrieb. </a:t>
            </a:r>
            <a:r>
              <a:rPr lang="de-DE" b="1" dirty="0"/>
              <a:t>Aber dies tut die Chemieindustrie nicht, sie baut solche Anlagen nicht auf, auch nicht als mittelgroße Testanlagen, weder eine Fischer-Tropsch-Anlage, noch eine Methanol- zu-Olefinen Anlagen, noch einen Methanol-zu-Aromaten Anlagen. </a:t>
            </a:r>
          </a:p>
          <a:p>
            <a:r>
              <a:rPr lang="de-DE" b="1" dirty="0"/>
              <a:t>Damit ist 35 Jahre nachdem der Klimawandel bekannt ist, immer noch keine mittelgroße oder große Anlage für die </a:t>
            </a:r>
            <a:r>
              <a:rPr lang="de-DE" b="1"/>
              <a:t>drei neuen grünen </a:t>
            </a:r>
            <a:r>
              <a:rPr lang="de-DE" b="1" dirty="0"/>
              <a:t>Prozesse der Chemie gebaut worden und die Schätzungen von Kosten entnimmt man aus theoretischen Studien</a:t>
            </a:r>
            <a:r>
              <a:rPr lang="de-DE" dirty="0"/>
              <a:t>. </a:t>
            </a:r>
          </a:p>
          <a:p>
            <a:r>
              <a:rPr lang="de-DE" dirty="0"/>
              <a:t>Vielleicht kann man grünes Ammoniak mit günstigem Wasserstoff so günstig, wie auf dem Weltmarkt herstellen, es wird mit Erdgas hergestellt</a:t>
            </a:r>
            <a:r>
              <a:rPr lang="de-DE" b="1" dirty="0"/>
              <a:t>. Hier baut Saudi Arabiens in der Stadt Neom eine genuin grüne Anlage. (die anderen Anlagen etwa von Yara und </a:t>
            </a:r>
            <a:r>
              <a:rPr lang="de-DE" b="1" dirty="0" err="1"/>
              <a:t>Fertibera</a:t>
            </a:r>
            <a:r>
              <a:rPr lang="de-DE" b="1" dirty="0"/>
              <a:t> mischen Wasserstoff nur bei) </a:t>
            </a:r>
          </a:p>
          <a:p>
            <a:r>
              <a:rPr lang="de-DE" dirty="0"/>
              <a:t>Auch im Bereich Stahl ist nach meinem Gefühl nichts sicher: Stahl wurde bislang mit Kokskohle reduziert … das ist ein ganz billiger Rohstoff … wenn man dies in China aus überirdisch abgebauter Kohle herstellt, die man quasi zum Nulltarif bekommt, wie soll man das unterbieten? </a:t>
            </a:r>
            <a:r>
              <a:rPr lang="de-DE" b="1" u="sng" dirty="0"/>
              <a:t>Kurz: Es stellt sich ganz grundsätzlich auch die Frage, ob wir uns in riesiger Höhe verschulden sollten, wenn wir nach der Energiewende sowieso nicht mehr wettbewerbsfähig in diesen Bereichen sein werden und eine Vielzahl von Stahl- und Chemieprodukten zu ‚regionalen‘, ‚europäischen‘ Produkten werden </a:t>
            </a:r>
            <a:r>
              <a:rPr lang="de-DE" b="1" u="sng" dirty="0" err="1"/>
              <a:t>werden</a:t>
            </a:r>
            <a:r>
              <a:rPr lang="de-DE" b="1" u="sng" dirty="0"/>
              <a:t>. </a:t>
            </a:r>
          </a:p>
          <a:p>
            <a:endParaRPr lang="de-DE" dirty="0"/>
          </a:p>
        </p:txBody>
      </p:sp>
    </p:spTree>
    <p:extLst>
      <p:ext uri="{BB962C8B-B14F-4D97-AF65-F5344CB8AC3E}">
        <p14:creationId xmlns:p14="http://schemas.microsoft.com/office/powerpoint/2010/main" val="1390711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CEB368-A55F-8371-E2CD-0DADD5826B1E}"/>
              </a:ext>
            </a:extLst>
          </p:cNvPr>
          <p:cNvSpPr>
            <a:spLocks noGrp="1"/>
          </p:cNvSpPr>
          <p:nvPr>
            <p:ph type="title"/>
          </p:nvPr>
        </p:nvSpPr>
        <p:spPr>
          <a:xfrm>
            <a:off x="838200" y="18255"/>
            <a:ext cx="10515600" cy="1016915"/>
          </a:xfrm>
        </p:spPr>
        <p:txBody>
          <a:bodyPr/>
          <a:lstStyle/>
          <a:p>
            <a:r>
              <a:rPr lang="de-DE" dirty="0"/>
              <a:t>Grüner Stahl geht vielleicht doch …</a:t>
            </a:r>
          </a:p>
        </p:txBody>
      </p:sp>
      <p:sp>
        <p:nvSpPr>
          <p:cNvPr id="3" name="Inhaltsplatzhalter 2">
            <a:extLst>
              <a:ext uri="{FF2B5EF4-FFF2-40B4-BE49-F238E27FC236}">
                <a16:creationId xmlns:a16="http://schemas.microsoft.com/office/drawing/2014/main" id="{322467A7-9F1E-246A-422E-28A4B5B28983}"/>
              </a:ext>
            </a:extLst>
          </p:cNvPr>
          <p:cNvSpPr>
            <a:spLocks noGrp="1"/>
          </p:cNvSpPr>
          <p:nvPr>
            <p:ph idx="1"/>
          </p:nvPr>
        </p:nvSpPr>
        <p:spPr>
          <a:xfrm>
            <a:off x="838200" y="1253331"/>
            <a:ext cx="10515600" cy="4351338"/>
          </a:xfrm>
        </p:spPr>
        <p:txBody>
          <a:bodyPr/>
          <a:lstStyle/>
          <a:p>
            <a:r>
              <a:rPr lang="de-DE" dirty="0"/>
              <a:t>Im FAZ-Interview vom 17.10.2025 mit Stefan </a:t>
            </a:r>
            <a:r>
              <a:rPr lang="de-DE" dirty="0" err="1"/>
              <a:t>Dohler</a:t>
            </a:r>
            <a:r>
              <a:rPr lang="de-DE" dirty="0"/>
              <a:t> (EWE Oldenburg und BDEW) und Gunnar </a:t>
            </a:r>
            <a:r>
              <a:rPr lang="de-DE" dirty="0" err="1"/>
              <a:t>Groebler</a:t>
            </a:r>
            <a:r>
              <a:rPr lang="de-DE" dirty="0"/>
              <a:t> (CEO Salzgitter Stahl), wird, dies wurde zu Beginn dieses Textes schon erwähnt, festgestellt, dass grüner Stahl nur unwesentlich teurer werden wird als grauer Stahl.  Salzgitter Stahl und VW scheinen bei der Nutzung von grünem Stahl in der Automobilindustrie freiwillig zusammenarbeiten zu wollen und grünen Stahl in der Automobilindustrie einsetzen zu wollen. Sie geben im Interview an, dass die Automobilindustrie genuin dazu geeignet ist, den Hochlauf von grünem Stahl zu begleiten, da 90 % des Stahls, der in der Automobilindustrie eingesetzt wird, von europäischen Produzenten kommt. </a:t>
            </a:r>
          </a:p>
        </p:txBody>
      </p:sp>
    </p:spTree>
    <p:extLst>
      <p:ext uri="{BB962C8B-B14F-4D97-AF65-F5344CB8AC3E}">
        <p14:creationId xmlns:p14="http://schemas.microsoft.com/office/powerpoint/2010/main" val="27859394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98F48-9AA7-68A7-9797-07BC6ECC3506}"/>
              </a:ext>
            </a:extLst>
          </p:cNvPr>
          <p:cNvSpPr>
            <a:spLocks noGrp="1"/>
          </p:cNvSpPr>
          <p:nvPr>
            <p:ph type="title"/>
          </p:nvPr>
        </p:nvSpPr>
        <p:spPr>
          <a:xfrm>
            <a:off x="838200" y="124159"/>
            <a:ext cx="10515600" cy="1325563"/>
          </a:xfrm>
        </p:spPr>
        <p:txBody>
          <a:bodyPr/>
          <a:lstStyle/>
          <a:p>
            <a:r>
              <a:rPr lang="de-DE" dirty="0"/>
              <a:t>Preise für grüne Produkte heruntersubventionieren?</a:t>
            </a:r>
          </a:p>
        </p:txBody>
      </p:sp>
      <p:sp>
        <p:nvSpPr>
          <p:cNvPr id="3" name="Inhaltsplatzhalter 2">
            <a:extLst>
              <a:ext uri="{FF2B5EF4-FFF2-40B4-BE49-F238E27FC236}">
                <a16:creationId xmlns:a16="http://schemas.microsoft.com/office/drawing/2014/main" id="{D2B51644-283C-FDFD-BC73-CB03875C5C0A}"/>
              </a:ext>
            </a:extLst>
          </p:cNvPr>
          <p:cNvSpPr>
            <a:spLocks noGrp="1"/>
          </p:cNvSpPr>
          <p:nvPr>
            <p:ph idx="1"/>
          </p:nvPr>
        </p:nvSpPr>
        <p:spPr>
          <a:xfrm>
            <a:off x="838200" y="1584086"/>
            <a:ext cx="10515600" cy="4787446"/>
          </a:xfrm>
        </p:spPr>
        <p:txBody>
          <a:bodyPr>
            <a:normAutofit fontScale="85000" lnSpcReduction="20000"/>
          </a:bodyPr>
          <a:lstStyle/>
          <a:p>
            <a:r>
              <a:rPr lang="de-DE" dirty="0"/>
              <a:t>Erdgas und aus der Petrochemie bzw. aus Erdöl stammendes Naphtha speist zu 85 % die chemische Produktion in Deutschland, DECHEMA verlautbar, dass dies bis 2050 auf 6 % zurückgehen soll.  „Im Frühjahr 2023 wurde fossiles Naphtha zu einem Preis von etwa 686 US-Dollar pro Tonne (etwa 643 Euro pro Tonne) gehandelt. Dementsprechend handelt es sich bei den aktuell benötigten Mengen (14,3 Millionen Tonnen) an fossilem Naphtha um Kosten für die chemische Industrie von mehr als 9 Milliarden Euro.“</a:t>
            </a:r>
          </a:p>
          <a:p>
            <a:r>
              <a:rPr lang="de-DE" dirty="0"/>
              <a:t>Wenn ein Grundstoff 9 Mrd. Euro kostet und dieser Grundstoff als grüner Grundstoff z.B. das doppelte kostet, dann müsste der Staat, um die internationale Wettbewerbsfähigkeit zu erhalten, diesen pro Jahr mit 9 Mrd. Euro heruntersubventionieren -&gt; dies ist eine klar erkennbar unmögliche Aufgabe … der Staat kann nicht künstlich die Wettbewerbsfähigkeit grüner Produkte erhalten … auch nicht mit Exportsubventionen ….</a:t>
            </a:r>
          </a:p>
          <a:p>
            <a:r>
              <a:rPr lang="de-DE" dirty="0"/>
              <a:t>Exportsubventionen sind aber nichtsdestotrotz schon von der Industrie gefordert worden, i.S. eines Klimaausgleichs für Exporte im CBAM, siehe: EU-Kommission will die Stahlindustrie abschotten. FAZ, 20.03.2025.</a:t>
            </a:r>
          </a:p>
        </p:txBody>
      </p:sp>
    </p:spTree>
    <p:extLst>
      <p:ext uri="{BB962C8B-B14F-4D97-AF65-F5344CB8AC3E}">
        <p14:creationId xmlns:p14="http://schemas.microsoft.com/office/powerpoint/2010/main" val="970914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658B9-E569-3941-C3F8-6A9676F30EA7}"/>
              </a:ext>
            </a:extLst>
          </p:cNvPr>
          <p:cNvSpPr>
            <a:spLocks noGrp="1"/>
          </p:cNvSpPr>
          <p:nvPr>
            <p:ph type="title"/>
          </p:nvPr>
        </p:nvSpPr>
        <p:spPr>
          <a:xfrm>
            <a:off x="838200" y="18256"/>
            <a:ext cx="10515600" cy="928802"/>
          </a:xfrm>
        </p:spPr>
        <p:txBody>
          <a:bodyPr/>
          <a:lstStyle/>
          <a:p>
            <a:r>
              <a:rPr lang="de-DE" dirty="0"/>
              <a:t>Elefant im Raum Exporte</a:t>
            </a:r>
          </a:p>
        </p:txBody>
      </p:sp>
      <p:sp>
        <p:nvSpPr>
          <p:cNvPr id="3" name="Inhaltsplatzhalter 2">
            <a:extLst>
              <a:ext uri="{FF2B5EF4-FFF2-40B4-BE49-F238E27FC236}">
                <a16:creationId xmlns:a16="http://schemas.microsoft.com/office/drawing/2014/main" id="{CF1CA7A0-7CE9-4722-F2A1-40DFC331ED96}"/>
              </a:ext>
            </a:extLst>
          </p:cNvPr>
          <p:cNvSpPr>
            <a:spLocks noGrp="1"/>
          </p:cNvSpPr>
          <p:nvPr>
            <p:ph idx="1"/>
          </p:nvPr>
        </p:nvSpPr>
        <p:spPr>
          <a:xfrm>
            <a:off x="838200" y="947058"/>
            <a:ext cx="10515600" cy="5586413"/>
          </a:xfrm>
        </p:spPr>
        <p:txBody>
          <a:bodyPr>
            <a:normAutofit fontScale="85000" lnSpcReduction="20000"/>
          </a:bodyPr>
          <a:lstStyle/>
          <a:p>
            <a:r>
              <a:rPr lang="de-DE" dirty="0"/>
              <a:t>Wie eben schon erwähnt: Ein Elefant befindet sich im Raum, Exporte. Die europäische Stahlindustrie exportiert viel, 2024 lagen die Exporte der EU bei 77,8 Mrd. Euro, die Importe von 73,1 Mrd. Euro, wobei das Gute ist, dass einige der Top-Exportländer vielleicht irgendwann einmal bei der Bekämpfung des Klimawandels mitmachen: Türkei 6,2 Mrd. Euro; USA 5,4 Mrd. Euro; England 4,1 Mrd. Euro; Schweiz 2,2 Mrd. Euro.  Der Umsatz der EU Stahlproduktion wird mit 191 Mrd. Euro angegeben für 2023.  Im Bereich Chemische Erzeugnisse, ohne Pharmazeutische Erzeugnisse, hat die EU 2023 einen Exportüberschuss von 35 Mrd. Euro vorzuweisen.  Dies bei 224 Mrd. Euro Exporten und 189 Mrd. Euro Importen, wobei der EU Markt 655 Mrd. Euro Verkäufe aufzuweisen hat, auch hier gibt es ähnliche Top-Exportländer: USA 37,7 Mrd., England 28,6 Mrd., China 17,1 Mrd., Türkei 12,9 Mrd., Schweiz 11,2 Mrd. Euro.  </a:t>
            </a:r>
          </a:p>
          <a:p>
            <a:r>
              <a:rPr lang="de-DE" dirty="0"/>
              <a:t>Besonders viel exportiert Deutschland. Deutschland hat 76 Mrd. Euro Exporte bei Metallen und vielleicht 139 Mrd. Euro </a:t>
            </a:r>
            <a:r>
              <a:rPr lang="de-DE" dirty="0" err="1"/>
              <a:t>Chemiexporte</a:t>
            </a:r>
            <a:r>
              <a:rPr lang="de-DE" dirty="0"/>
              <a:t> (2024) vorliegen, lt. Statistischem Bundesamt.  Guckt man in die Genesis Datenbank des Statistischen Bundesamt und zieht alle Produkte zusammen, die einen Chemiebezug haben, auch Petrochemie, kommt man sogar auf 344 Mrd. Euro Chemieexporte Deutschlands.  Ich finde auf die Schnelle keine Daten wie viel davon in die EU gehen und wie viel in die Welt. Deutschland wird aber mehr ‚in die Welt‘ exportieren, als andere EU-Staaten.</a:t>
            </a:r>
          </a:p>
          <a:p>
            <a:endParaRPr lang="de-DE" dirty="0"/>
          </a:p>
        </p:txBody>
      </p:sp>
    </p:spTree>
    <p:extLst>
      <p:ext uri="{BB962C8B-B14F-4D97-AF65-F5344CB8AC3E}">
        <p14:creationId xmlns:p14="http://schemas.microsoft.com/office/powerpoint/2010/main" val="42827832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C5629-0069-6CCA-0FF4-53BE7552F3C1}"/>
              </a:ext>
            </a:extLst>
          </p:cNvPr>
          <p:cNvSpPr>
            <a:spLocks noGrp="1"/>
          </p:cNvSpPr>
          <p:nvPr>
            <p:ph type="title"/>
          </p:nvPr>
        </p:nvSpPr>
        <p:spPr>
          <a:xfrm>
            <a:off x="838200" y="120648"/>
            <a:ext cx="10515600" cy="826861"/>
          </a:xfrm>
        </p:spPr>
        <p:txBody>
          <a:bodyPr>
            <a:normAutofit fontScale="90000"/>
          </a:bodyPr>
          <a:lstStyle/>
          <a:p>
            <a:r>
              <a:rPr lang="de-DE" dirty="0"/>
              <a:t>Chemieindustrie fordert Ende der Energiewende</a:t>
            </a:r>
          </a:p>
        </p:txBody>
      </p:sp>
      <p:sp>
        <p:nvSpPr>
          <p:cNvPr id="3" name="Inhaltsplatzhalter 2">
            <a:extLst>
              <a:ext uri="{FF2B5EF4-FFF2-40B4-BE49-F238E27FC236}">
                <a16:creationId xmlns:a16="http://schemas.microsoft.com/office/drawing/2014/main" id="{0D93477B-BEFC-D0D2-D15B-5500E382F6D0}"/>
              </a:ext>
            </a:extLst>
          </p:cNvPr>
          <p:cNvSpPr>
            <a:spLocks noGrp="1"/>
          </p:cNvSpPr>
          <p:nvPr>
            <p:ph idx="1"/>
          </p:nvPr>
        </p:nvSpPr>
        <p:spPr>
          <a:xfrm>
            <a:off x="838200" y="1080803"/>
            <a:ext cx="10515600" cy="5359740"/>
          </a:xfrm>
        </p:spPr>
        <p:txBody>
          <a:bodyPr>
            <a:normAutofit fontScale="85000" lnSpcReduction="10000"/>
          </a:bodyPr>
          <a:lstStyle/>
          <a:p>
            <a:r>
              <a:rPr lang="de-DE" dirty="0"/>
              <a:t>Diese besondere Abhängigkeit Deutschland von Exporten ist sicher der wichtigste Grund dafür, dass die deutsche Chemieindustrie </a:t>
            </a:r>
            <a:r>
              <a:rPr lang="de-DE" u="sng" dirty="0"/>
              <a:t>nun für die Zukunft die Zuteilung kostenloser Emissionszertifikate fordert</a:t>
            </a:r>
            <a:r>
              <a:rPr lang="de-DE" dirty="0"/>
              <a:t>, wie am 23.09.2025 von der FAZ berichtet.  </a:t>
            </a:r>
            <a:r>
              <a:rPr lang="de-DE" u="sng" dirty="0"/>
              <a:t>Am 08.10.2025 fordert Evonik Chef Christian Kullmann ein vollständiges Ende des EU-Emissionshandels bzw. der CO2 Gebühren oder einen radikalen Umbau</a:t>
            </a:r>
            <a:r>
              <a:rPr lang="de-DE" dirty="0"/>
              <a:t>.  </a:t>
            </a:r>
            <a:r>
              <a:rPr lang="de-DE" b="1" dirty="0"/>
              <a:t>Kurz: Deutschlands Chemiefirmen wollen in Zukunft die gesamte Energiewende der EU blockieren.</a:t>
            </a:r>
          </a:p>
          <a:p>
            <a:r>
              <a:rPr lang="de-DE" b="1" dirty="0"/>
              <a:t>Aber </a:t>
            </a:r>
            <a:r>
              <a:rPr lang="de-DE" b="1" u="sng" dirty="0"/>
              <a:t>die Exporte Deutschlands lassen sich nach der Energiewende leider nicht aufrechterhalten</a:t>
            </a:r>
            <a:r>
              <a:rPr lang="de-DE" b="1" dirty="0"/>
              <a:t>!!!!!</a:t>
            </a:r>
          </a:p>
          <a:p>
            <a:r>
              <a:rPr lang="de-DE" dirty="0"/>
              <a:t>Zum Vergleich: Die niederländische Stahlindustrie exportiert ca. 57 % in die EU, die Chemieindustrie 67 % in die EU. Von den Stahl Gesamtexporten von 12,4 Mrd. US$ (2023) geht z.B. ca. 15 % in die Türkei und die USA, der Rest sind vor allem EU-Länder, das sind ca. 1,86 Mrd. US%. Chemie liegt bei 20 Mrd. US$ (HS 29, 2024) davon geht 67 % in die EU, 33 % außerhalb der EU, also 6,6 Mrd. US$  Höhere Kosten durch die Energiewende für die niederländische Stahl und Chemieindustrie würden also ca. 8,46 Mrd. US$ betreffen, viel weniger als für die deutsche Industrie. Weitere europäische Staaten müssten analysiert werden. </a:t>
            </a:r>
          </a:p>
          <a:p>
            <a:endParaRPr lang="de-DE" dirty="0"/>
          </a:p>
        </p:txBody>
      </p:sp>
    </p:spTree>
    <p:extLst>
      <p:ext uri="{BB962C8B-B14F-4D97-AF65-F5344CB8AC3E}">
        <p14:creationId xmlns:p14="http://schemas.microsoft.com/office/powerpoint/2010/main" val="39203815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2B173-A6BC-FB68-E621-C4B571790756}"/>
              </a:ext>
            </a:extLst>
          </p:cNvPr>
          <p:cNvSpPr>
            <a:spLocks noGrp="1"/>
          </p:cNvSpPr>
          <p:nvPr>
            <p:ph type="title"/>
          </p:nvPr>
        </p:nvSpPr>
        <p:spPr>
          <a:xfrm>
            <a:off x="838200" y="163953"/>
            <a:ext cx="10515600" cy="1034168"/>
          </a:xfrm>
        </p:spPr>
        <p:txBody>
          <a:bodyPr>
            <a:normAutofit fontScale="90000"/>
          </a:bodyPr>
          <a:lstStyle/>
          <a:p>
            <a:r>
              <a:rPr lang="de-DE" dirty="0"/>
              <a:t>Auch ein Teil der Stahlindustrie will die Energiewende nicht:</a:t>
            </a:r>
          </a:p>
        </p:txBody>
      </p:sp>
      <p:sp>
        <p:nvSpPr>
          <p:cNvPr id="3" name="Inhaltsplatzhalter 2">
            <a:extLst>
              <a:ext uri="{FF2B5EF4-FFF2-40B4-BE49-F238E27FC236}">
                <a16:creationId xmlns:a16="http://schemas.microsoft.com/office/drawing/2014/main" id="{53E48F41-4BE2-3ECD-99AE-730AC5EE3FB7}"/>
              </a:ext>
            </a:extLst>
          </p:cNvPr>
          <p:cNvSpPr>
            <a:spLocks noGrp="1"/>
          </p:cNvSpPr>
          <p:nvPr>
            <p:ph idx="1"/>
          </p:nvPr>
        </p:nvSpPr>
        <p:spPr>
          <a:xfrm>
            <a:off x="838200" y="1635844"/>
            <a:ext cx="10515600" cy="4351338"/>
          </a:xfrm>
        </p:spPr>
        <p:txBody>
          <a:bodyPr/>
          <a:lstStyle/>
          <a:p>
            <a:r>
              <a:rPr lang="de-DE" dirty="0"/>
              <a:t>Aktuell hat sich der Stahlhersteller </a:t>
            </a:r>
            <a:r>
              <a:rPr lang="de-DE" dirty="0" err="1"/>
              <a:t>Acelor</a:t>
            </a:r>
            <a:r>
              <a:rPr lang="de-DE" dirty="0"/>
              <a:t> Mittal gegen den Aufbau einer Direktreduktionsanlage in Bremen entschieden, trotz der staatlicher Subventionen von 1,3 Mrd. Euro, selbst das Betreiben der Anlage mit Erdgas ist ihr zu teuer, sie möchte weiter Kokskohle als Reduktionsagent in der Stahlherstellung nutzen. </a:t>
            </a:r>
          </a:p>
        </p:txBody>
      </p:sp>
    </p:spTree>
    <p:extLst>
      <p:ext uri="{BB962C8B-B14F-4D97-AF65-F5344CB8AC3E}">
        <p14:creationId xmlns:p14="http://schemas.microsoft.com/office/powerpoint/2010/main" val="18087940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CA43A9-5670-E96C-9143-E863D7A2BB6C}"/>
              </a:ext>
            </a:extLst>
          </p:cNvPr>
          <p:cNvSpPr>
            <a:spLocks noGrp="1"/>
          </p:cNvSpPr>
          <p:nvPr>
            <p:ph type="title"/>
          </p:nvPr>
        </p:nvSpPr>
        <p:spPr>
          <a:xfrm>
            <a:off x="299357" y="0"/>
            <a:ext cx="11593286" cy="1039132"/>
          </a:xfrm>
        </p:spPr>
        <p:txBody>
          <a:bodyPr/>
          <a:lstStyle/>
          <a:p>
            <a:r>
              <a:rPr lang="de-DE" dirty="0"/>
              <a:t>Einige wenige Energiewende Projekte der Chemie</a:t>
            </a:r>
          </a:p>
        </p:txBody>
      </p:sp>
      <p:sp>
        <p:nvSpPr>
          <p:cNvPr id="3" name="Inhaltsplatzhalter 2">
            <a:extLst>
              <a:ext uri="{FF2B5EF4-FFF2-40B4-BE49-F238E27FC236}">
                <a16:creationId xmlns:a16="http://schemas.microsoft.com/office/drawing/2014/main" id="{EBFB5F22-B09C-83E4-5FA0-010DF7648E94}"/>
              </a:ext>
            </a:extLst>
          </p:cNvPr>
          <p:cNvSpPr>
            <a:spLocks noGrp="1"/>
          </p:cNvSpPr>
          <p:nvPr>
            <p:ph idx="1"/>
          </p:nvPr>
        </p:nvSpPr>
        <p:spPr>
          <a:xfrm>
            <a:off x="838200" y="1253331"/>
            <a:ext cx="10515600" cy="5180126"/>
          </a:xfrm>
        </p:spPr>
        <p:txBody>
          <a:bodyPr>
            <a:normAutofit fontScale="85000" lnSpcReduction="10000"/>
          </a:bodyPr>
          <a:lstStyle/>
          <a:p>
            <a:r>
              <a:rPr lang="de-DE" dirty="0"/>
              <a:t>Es gibt einige wenige Energiewende-Projekte in der Chemieindustrie. SKW Piesteritz, der Ammoniakhersteller in Wittenberge plant mit dem Land Sachsen-Anhalt den Aufbau eines Elektrolyseurs für grünen oder wenigstens CO2-armen Ammoniak. Die Chemieindustrie hat es bis jetzt geschafft 2 Elektrolyseure aufzubauen, BASF hat im März 2025 in Ludwigshafen einen mittelgroßen 54 MW Elektrolyseur von Siemens Energy in Betrieb genommen, mit 8000 Tonnen Jahresproduktion und betreibt einen kleineren in Schwarzheide. BASF hat für den 54 MW Elektrolyseur 25 Mill. Euro bezahlt, das BMWK bzw. nun das BMWE und das Land Rheinland-Pfalz haben 124,3 Mill. Euro übernommen, offenbar weil die BASF so schwach und hilfsbedürftig ist. </a:t>
            </a:r>
          </a:p>
          <a:p>
            <a:r>
              <a:rPr lang="de-DE" dirty="0"/>
              <a:t>Siehe Infos dazu in 00Teil2, ab S. 139.</a:t>
            </a:r>
          </a:p>
          <a:p>
            <a:r>
              <a:rPr lang="de-DE" dirty="0"/>
              <a:t>Oben wurde geschätzt, dass man für Stahl- und Chemie 10.000.000 Tonnen Wasserstoff braucht und dafür 1000 100 MW Elektrolyseure nötig sind und vielleicht bleibt dann für uns im Winter auch noch etwas übrig für den Betrieb der wasserstofffähigen Gaskraftwerken. Bei der Anzahl der Elektrolyseure, die die Chemieindustrie aufbauen könnte, ist also noch Luft nach oben. </a:t>
            </a:r>
          </a:p>
        </p:txBody>
      </p:sp>
    </p:spTree>
    <p:extLst>
      <p:ext uri="{BB962C8B-B14F-4D97-AF65-F5344CB8AC3E}">
        <p14:creationId xmlns:p14="http://schemas.microsoft.com/office/powerpoint/2010/main" val="268236259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34844</Words>
  <Application>Microsoft Office PowerPoint</Application>
  <PresentationFormat>Breitbild</PresentationFormat>
  <Paragraphs>1384</Paragraphs>
  <Slides>140</Slides>
  <Notes>42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140</vt:i4>
      </vt:variant>
    </vt:vector>
  </HeadingPairs>
  <TitlesOfParts>
    <vt:vector size="144" baseType="lpstr">
      <vt:lpstr>Arial</vt:lpstr>
      <vt:lpstr>Calibri</vt:lpstr>
      <vt:lpstr>Calibri Light</vt:lpstr>
      <vt:lpstr>Office</vt:lpstr>
      <vt:lpstr>Klimawandel Small</vt:lpstr>
      <vt:lpstr>Klimawandel mit JBL-Box erklärt</vt:lpstr>
      <vt:lpstr>Kreuzfahrtschiffe</vt:lpstr>
      <vt:lpstr>Abschaffung von Kohlekraftwerken</vt:lpstr>
      <vt:lpstr>PowerPoint-Präsentation</vt:lpstr>
      <vt:lpstr>Einheiten</vt:lpstr>
      <vt:lpstr>Landwindpark Werder Kessin</vt:lpstr>
      <vt:lpstr>Wie rechnet man von der Leistung auf die Jahresleistung?</vt:lpstr>
      <vt:lpstr>Jahresleistung Solarpark Barth</vt:lpstr>
      <vt:lpstr>Jahresleistung Hohe See / Albatros Offshore</vt:lpstr>
      <vt:lpstr>Baltic I vor Prerow</vt:lpstr>
      <vt:lpstr>Wie viel Platz ist in Deutschland?</vt:lpstr>
      <vt:lpstr>Wasserstoffimporte organisieren</vt:lpstr>
      <vt:lpstr>PowerPoint-Präsentation</vt:lpstr>
      <vt:lpstr>Was ist mit Solar und Offshore Windkraft?</vt:lpstr>
      <vt:lpstr>Wir wollen diesen Platzbedarf konkret darstellen</vt:lpstr>
      <vt:lpstr>Wir teilen beispielhaft die Industrie ab</vt:lpstr>
      <vt:lpstr>Wir teilen beispielhaft die Industrie ab</vt:lpstr>
      <vt:lpstr>Stahlindustrie</vt:lpstr>
      <vt:lpstr>Stahlindustrie</vt:lpstr>
      <vt:lpstr>Chemieindustrie</vt:lpstr>
      <vt:lpstr>Chemieindustrie</vt:lpstr>
      <vt:lpstr>Systeme gesicherter Leistung</vt:lpstr>
      <vt:lpstr>Erneuerbare Energien auf der Deutschlandkarte:</vt:lpstr>
      <vt:lpstr>Atomkraft</vt:lpstr>
      <vt:lpstr>Atomkraft</vt:lpstr>
      <vt:lpstr>Atomkraft</vt:lpstr>
      <vt:lpstr>Städte, E-Autos und Netzausbau</vt:lpstr>
      <vt:lpstr>Städte, E-Autos und Netzausbau</vt:lpstr>
      <vt:lpstr>Eine 250.000 Einwohnerstadt mit E-Autos</vt:lpstr>
      <vt:lpstr>Freileitungen</vt:lpstr>
      <vt:lpstr>PowerPoint-Präsentation</vt:lpstr>
      <vt:lpstr>Es gibt verschiedene Netzebenen</vt:lpstr>
      <vt:lpstr>Wie viel Freileitungen sind das?</vt:lpstr>
      <vt:lpstr>PowerPoint-Präsentation</vt:lpstr>
      <vt:lpstr>PowerPoint-Präsentation</vt:lpstr>
      <vt:lpstr>PowerPoint-Präsentation</vt:lpstr>
      <vt:lpstr>PowerPoint-Präsentation</vt:lpstr>
      <vt:lpstr>MV Erneuerbare Energien</vt:lpstr>
      <vt:lpstr>MV Erneuerbare Energien</vt:lpstr>
      <vt:lpstr>Sparen durch den richtigen Ort für Elektrolyseure</vt:lpstr>
      <vt:lpstr>PowerPoint-Präsentation</vt:lpstr>
      <vt:lpstr>Teil 2</vt:lpstr>
      <vt:lpstr>Gesetzliche Basis</vt:lpstr>
      <vt:lpstr>Baustellen der Energiewende: Strompreis</vt:lpstr>
      <vt:lpstr>Baustellen der Energiewende: Strommarkt, Redispatch</vt:lpstr>
      <vt:lpstr>Baustellen der Energiewende: EEG-Reform, Kapazitäts-mechanismus für wasserstofffähige Gaskraftwerke …</vt:lpstr>
      <vt:lpstr>Baustellen der Energiewende: es gibt noch keine bundesweite Förderung für Elektrolyseure, die ggf. eine Lenkung für Standorte für Elektrolyseure vorsieht, der Aufbau Wasserstoffkernnetz geht voran</vt:lpstr>
      <vt:lpstr>Klimageld</vt:lpstr>
      <vt:lpstr>Weitere Technologien zur Stromerzeugung und Speicherung … Wärmeerzeugung und Speicherung</vt:lpstr>
      <vt:lpstr>Ohne staatliche Förderung: Boom bei Großbatterien</vt:lpstr>
      <vt:lpstr>Wie viel kostet die Energiewende?</vt:lpstr>
      <vt:lpstr>Wie viel kostet die Energiewende in Deutschland?</vt:lpstr>
      <vt:lpstr>Ginge das? – nicht alle Kosten trägt der Staat!</vt:lpstr>
      <vt:lpstr>Vereinfachte Schätzung: Wie viel erneuerbare Energien bekommt Deutschland für seine EEG-Umlage, auf der Basis heutiger Zahlen</vt:lpstr>
      <vt:lpstr>Ausbau erneuerbarer Energien in Deutschland: bzw. Deutschlandtempo</vt:lpstr>
      <vt:lpstr>Deutschlandtempo</vt:lpstr>
      <vt:lpstr>Stand Ausbau der erneuerbaren Energien: Solar</vt:lpstr>
      <vt:lpstr>PowerPoint-Präsentation</vt:lpstr>
      <vt:lpstr>Stand Ausbau der erneuerbaren Energien: Offshore Windparks</vt:lpstr>
      <vt:lpstr>Stand Ausbau der erneuerbaren Energien</vt:lpstr>
      <vt:lpstr>Wie viel Jahresleistung sind das im Jahr 2030?</vt:lpstr>
      <vt:lpstr>Umgerechnet in Werder Kessin, um es sich konkret vorstellen zu können: Zubau Landwind 2024 und wie viel Landwind haben wir insgesamt …</vt:lpstr>
      <vt:lpstr>Warum wurden die Ziele nicht höher gesteckt? Die Studien lagen vor … </vt:lpstr>
      <vt:lpstr>Fazit: Deutschlandtempo / Europatempo</vt:lpstr>
      <vt:lpstr>Fazit: Deutschlandtempo / Europatempo</vt:lpstr>
      <vt:lpstr>Wie kann der Ausbau erneuerbarer Energien beschleunigt – und Stromkosten beachtet werden?</vt:lpstr>
      <vt:lpstr>Aktuelles: Nordseegipfel 2026 in Hamburg</vt:lpstr>
      <vt:lpstr>Erneuerbare Energien weltweit</vt:lpstr>
      <vt:lpstr>Wie viel Strom bzw. Energie brauchen wir weltweit?</vt:lpstr>
      <vt:lpstr>PowerPoint-Präsentation</vt:lpstr>
      <vt:lpstr>Weltweiter Energiebedarf</vt:lpstr>
      <vt:lpstr>Weltweiter Energiebedarf</vt:lpstr>
      <vt:lpstr>PowerPoint-Präsentation</vt:lpstr>
      <vt:lpstr>Wie viel ist das in Solar- und Windparks?</vt:lpstr>
      <vt:lpstr>Wie viel ist das in Solar- und Windparks?</vt:lpstr>
      <vt:lpstr>Wie viel kostet die Energiewende weltweit</vt:lpstr>
      <vt:lpstr>Wie viel kostet die Energiewende weltweit</vt:lpstr>
      <vt:lpstr>26 Länder …</vt:lpstr>
      <vt:lpstr>Wie viel mehr Solar? </vt:lpstr>
      <vt:lpstr>Wie viel mehr Wind? </vt:lpstr>
      <vt:lpstr>Wie viel mehr Wind? </vt:lpstr>
      <vt:lpstr>Frage: Was folgt aus den Rechnungen?</vt:lpstr>
      <vt:lpstr>Wie bekommen wir die Industrietransformation hin?</vt:lpstr>
      <vt:lpstr>PowerPoint-Präsentation</vt:lpstr>
      <vt:lpstr>Wie bekommen wir die Industrietransformation hin?</vt:lpstr>
      <vt:lpstr>PowerPoint-Präsentation</vt:lpstr>
      <vt:lpstr>Umbaupläne für Stahl und Chemie in Europa</vt:lpstr>
      <vt:lpstr>Kosten für Wasserstoff </vt:lpstr>
      <vt:lpstr>Kosten für Wasserstoff</vt:lpstr>
      <vt:lpstr>Mit 700 Mrd. staatlicher Subventionen für günstigen Wasserstoff für die Industrie könnte man die Preise frei setzen …</vt:lpstr>
      <vt:lpstr>Preis für erneuerbare Energien halbieren …</vt:lpstr>
      <vt:lpstr>… aber was würde es helfen?</vt:lpstr>
      <vt:lpstr>Grüner Stahl geht vielleicht doch …</vt:lpstr>
      <vt:lpstr>Preise für grüne Produkte heruntersubventionieren?</vt:lpstr>
      <vt:lpstr>Elefant im Raum Exporte</vt:lpstr>
      <vt:lpstr>Chemieindustrie fordert Ende der Energiewende</vt:lpstr>
      <vt:lpstr>Auch ein Teil der Stahlindustrie will die Energiewende nicht:</vt:lpstr>
      <vt:lpstr>Einige wenige Energiewende Projekte der Chemie</vt:lpstr>
      <vt:lpstr>Kann man mit CCS die Energiewende in der Industrie zeitlich nach hinten schieben?</vt:lpstr>
      <vt:lpstr>Abschließende Fragen</vt:lpstr>
      <vt:lpstr>Meine Antworten zur Energiewende</vt:lpstr>
      <vt:lpstr>Stromverbrauch Deutschland</vt:lpstr>
      <vt:lpstr>Stromverbrauch Deutschland nach der Energiewende</vt:lpstr>
      <vt:lpstr>Stromverbrauch Deutschland nach der Energiewende</vt:lpstr>
      <vt:lpstr>Stromverbrauch Deutschland nach der Energiewende</vt:lpstr>
      <vt:lpstr>Stromverbrauch Deutschland nach der Energiewende</vt:lpstr>
      <vt:lpstr>PowerPoint-Präsentation</vt:lpstr>
      <vt:lpstr>PowerPoint-Präsentation</vt:lpstr>
      <vt:lpstr>PowerPoint-Präsentation</vt:lpstr>
      <vt:lpstr>PowerPoint-Präsentation</vt:lpstr>
      <vt:lpstr>Zum Vergleich:</vt:lpstr>
      <vt:lpstr>Fun Fact E-Auto laden</vt:lpstr>
      <vt:lpstr>Wasserstoffinfos Wasserstoffimporte</vt:lpstr>
      <vt:lpstr>Wasserstoffinfos</vt:lpstr>
      <vt:lpstr>Wasserstoffinfos Transport</vt:lpstr>
      <vt:lpstr>Wasserstoff Transport</vt:lpstr>
      <vt:lpstr>Wasserstoffinfos Speicher</vt:lpstr>
      <vt:lpstr>Wie finanziert man erneuerbare Energien</vt:lpstr>
      <vt:lpstr>Werder Kessin, 0,3 TWh, 220 Mill. Euro</vt:lpstr>
      <vt:lpstr>Darlehenskosten</vt:lpstr>
      <vt:lpstr>Was wäre wenn Werder Kessin nur die Hälfte kosten würde?</vt:lpstr>
      <vt:lpstr>Fraunhofer Institut Berechnungen Stromgestehungskosten nicht nachvollziehbar</vt:lpstr>
      <vt:lpstr>Mögliche Referatsthemen</vt:lpstr>
      <vt:lpstr>Infos</vt:lpstr>
      <vt:lpstr>Kanäle, Reihen:</vt:lpstr>
      <vt:lpstr>Erneuerbare Energien weltweit</vt:lpstr>
      <vt:lpstr>Windkraft</vt:lpstr>
      <vt:lpstr>Erneuerbare Energien Gesetz EEG</vt:lpstr>
      <vt:lpstr>Links Wasserstoff</vt:lpstr>
      <vt:lpstr>Links Speicher</vt:lpstr>
      <vt:lpstr>Links Strommarkt / Übertragungs- und Verteilnetzbetreiber</vt:lpstr>
      <vt:lpstr>E-Auto-Akkus</vt:lpstr>
      <vt:lpstr>Links Systeme gesicherter Leistung</vt:lpstr>
      <vt:lpstr>Link Kraftwerkssicherheitsgesetz (KWSG) </vt:lpstr>
      <vt:lpstr>Link Klimageld / andere Strompreissenkung</vt:lpstr>
      <vt:lpstr>Energiegemeinschaften</vt:lpstr>
      <vt:lpstr>Bürgerenergiegesetze</vt:lpstr>
      <vt:lpstr>Aktuelle staatliche Änderungen: </vt:lpstr>
      <vt:lpstr>Weitere Infos bzw.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Uwe Hermanns</dc:creator>
  <cp:lastModifiedBy>Uwe Hermanns</cp:lastModifiedBy>
  <cp:revision>63</cp:revision>
  <cp:lastPrinted>2026-03-04T21:59:36Z</cp:lastPrinted>
  <dcterms:created xsi:type="dcterms:W3CDTF">2026-01-31T20:29:19Z</dcterms:created>
  <dcterms:modified xsi:type="dcterms:W3CDTF">2026-03-21T01:01:41Z</dcterms:modified>
</cp:coreProperties>
</file>